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3"/>
  </p:sldMasterIdLst>
  <p:notesMasterIdLst>
    <p:notesMasterId r:id="rId53"/>
  </p:notesMasterIdLst>
  <p:handoutMasterIdLst>
    <p:handoutMasterId r:id="rId54"/>
  </p:handoutMasterIdLst>
  <p:sldIdLst>
    <p:sldId id="376" r:id="rId4"/>
    <p:sldId id="380" r:id="rId5"/>
    <p:sldId id="543" r:id="rId6"/>
    <p:sldId id="575" r:id="rId7"/>
    <p:sldId id="561" r:id="rId8"/>
    <p:sldId id="562" r:id="rId9"/>
    <p:sldId id="563" r:id="rId10"/>
    <p:sldId id="565" r:id="rId11"/>
    <p:sldId id="568" r:id="rId12"/>
    <p:sldId id="569" r:id="rId13"/>
    <p:sldId id="570" r:id="rId14"/>
    <p:sldId id="571" r:id="rId15"/>
    <p:sldId id="572" r:id="rId16"/>
    <p:sldId id="576" r:id="rId17"/>
    <p:sldId id="573" r:id="rId18"/>
    <p:sldId id="574" r:id="rId19"/>
    <p:sldId id="548" r:id="rId20"/>
    <p:sldId id="577" r:id="rId21"/>
    <p:sldId id="520" r:id="rId22"/>
    <p:sldId id="557" r:id="rId23"/>
    <p:sldId id="560" r:id="rId24"/>
    <p:sldId id="558" r:id="rId25"/>
    <p:sldId id="559" r:id="rId26"/>
    <p:sldId id="545" r:id="rId27"/>
    <p:sldId id="546" r:id="rId28"/>
    <p:sldId id="547" r:id="rId29"/>
    <p:sldId id="523" r:id="rId30"/>
    <p:sldId id="525" r:id="rId31"/>
    <p:sldId id="526" r:id="rId32"/>
    <p:sldId id="527" r:id="rId33"/>
    <p:sldId id="529" r:id="rId34"/>
    <p:sldId id="530" r:id="rId35"/>
    <p:sldId id="578" r:id="rId36"/>
    <p:sldId id="532" r:id="rId37"/>
    <p:sldId id="536" r:id="rId38"/>
    <p:sldId id="537" r:id="rId39"/>
    <p:sldId id="538" r:id="rId40"/>
    <p:sldId id="539" r:id="rId41"/>
    <p:sldId id="540" r:id="rId42"/>
    <p:sldId id="541" r:id="rId43"/>
    <p:sldId id="533" r:id="rId44"/>
    <p:sldId id="549" r:id="rId45"/>
    <p:sldId id="555" r:id="rId46"/>
    <p:sldId id="551" r:id="rId47"/>
    <p:sldId id="552" r:id="rId48"/>
    <p:sldId id="553" r:id="rId49"/>
    <p:sldId id="554" r:id="rId50"/>
    <p:sldId id="556" r:id="rId51"/>
    <p:sldId id="544" r:id="rId52"/>
  </p:sldIdLst>
  <p:sldSz cx="9144000" cy="6858000" type="screen4x3"/>
  <p:notesSz cx="6784975" cy="9856788"/>
  <p:custDataLst>
    <p:tags r:id="rId55"/>
  </p:custData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7" userDrawn="1">
          <p15:clr>
            <a:srgbClr val="A4A3A4"/>
          </p15:clr>
        </p15:guide>
        <p15:guide id="2" pos="291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CC00"/>
    <a:srgbClr val="009900"/>
    <a:srgbClr val="800000"/>
    <a:srgbClr val="003300"/>
    <a:srgbClr val="000099"/>
    <a:srgbClr val="CCECFF"/>
    <a:srgbClr val="CC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9134" autoAdjust="0"/>
  </p:normalViewPr>
  <p:slideViewPr>
    <p:cSldViewPr>
      <p:cViewPr varScale="1">
        <p:scale>
          <a:sx n="79" d="100"/>
          <a:sy n="79" d="100"/>
        </p:scale>
        <p:origin x="102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580" y="-1784"/>
      </p:cViewPr>
      <p:guideLst>
        <p:guide orient="horz" pos="2167"/>
        <p:guide pos="29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8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7" y="0"/>
            <a:ext cx="2940051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0"/>
            <a:ext cx="29400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25" y="746125"/>
            <a:ext cx="4910138" cy="368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9" y="4681539"/>
            <a:ext cx="4976812" cy="443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3" rIns="92885" bIns="46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7" y="9363076"/>
            <a:ext cx="2940051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363076"/>
            <a:ext cx="29400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fld id="{981EA91C-682A-4264-9ABB-500530C55E1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58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68DAB-D927-432F-BAF4-14E4C6CD2D09}" type="slidenum">
              <a:rPr lang="en-GB"/>
              <a:pPr/>
              <a:t>1</a:t>
            </a:fld>
            <a:endParaRPr lang="en-GB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dirty="0"/>
              <a:t>Left-hand Bar – Replace FSP by your module code and X by the lecture number.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Lecture Title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&lt; Module Name &gt;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Year and Semester if necessary</a:t>
            </a:r>
          </a:p>
        </p:txBody>
      </p:sp>
    </p:spTree>
    <p:extLst>
      <p:ext uri="{BB962C8B-B14F-4D97-AF65-F5344CB8AC3E}">
        <p14:creationId xmlns:p14="http://schemas.microsoft.com/office/powerpoint/2010/main" val="3705754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11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952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Windows has limited the</a:t>
            </a:r>
            <a:r>
              <a:rPr lang="en-US" baseline="0" dirty="0"/>
              <a:t> filenames to 240 chars.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00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12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15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09600"/>
            <a:ext cx="7620000" cy="838200"/>
          </a:xfrm>
          <a:solidFill>
            <a:srgbClr val="0000FF"/>
          </a:solidFill>
          <a:ln w="9525"/>
        </p:spPr>
        <p:txBody>
          <a:bodyPr anchor="b"/>
          <a:lstStyle>
            <a:lvl1pPr algn="ctr">
              <a:defRPr sz="4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Chapter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743200"/>
            <a:ext cx="4419600" cy="2895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5DC1619D-D4F8-4B3A-84E2-6D2B80EB4D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5600" y="6477000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Diploma in CSF/IT 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    Year 2/3, Semester 4/6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4B82C3-09B2-A0CE-3B0D-29609A4C55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04248" y="6374542"/>
            <a:ext cx="2339752" cy="48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lvl="1" algn="l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Last update: 27 Oct 2025</a:t>
            </a:r>
          </a:p>
          <a:p>
            <a:pPr lvl="1" algn="l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Slide</a:t>
            </a:r>
            <a:fld id="{CD1E3C00-1CCA-42EC-B01C-177DBAD4B2D1}" type="slidenum">
              <a:rPr lang="en-US" sz="100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 lvl="1" algn="l">
                <a:spcBef>
                  <a:spcPct val="50000"/>
                </a:spcBef>
                <a:defRPr/>
              </a:pPr>
              <a:t>‹#›</a:t>
            </a:fld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499D1-1B74-326B-3322-D833705633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387" y="6272088"/>
            <a:ext cx="1757737" cy="5859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0"/>
            <a:ext cx="22479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5913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33900" y="1066800"/>
            <a:ext cx="40005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33900" y="3733800"/>
            <a:ext cx="40005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145" name="Line 17"/>
          <p:cNvSpPr>
            <a:spLocks noChangeShapeType="1"/>
          </p:cNvSpPr>
          <p:nvPr userDrawn="1"/>
        </p:nvSpPr>
        <p:spPr bwMode="auto">
          <a:xfrm>
            <a:off x="457200" y="6248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14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33CC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991600" cy="68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3" name="MSIPCMContentMarking" descr="{&quot;HashCode&quot;:-1818968269,&quot;Placement&quot;:&quot;Header&quot;,&quot;Top&quot;:0.0,&quot;Left&quot;:0.0,&quot;SlideWidth&quot;:720,&quot;SlideHeight&quot;:540}">
            <a:extLst>
              <a:ext uri="{FF2B5EF4-FFF2-40B4-BE49-F238E27FC236}">
                <a16:creationId xmlns:a16="http://schemas.microsoft.com/office/drawing/2014/main" id="{9082672A-D70C-4766-82D0-851505A975D0}"/>
              </a:ext>
            </a:extLst>
          </p:cNvPr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SG" sz="110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01E3326D-9833-5F26-7F92-FBD20EAF44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95600" y="6477000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Diploma in CSF/IT 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    Year 2/3, Semester 4/6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644B61-8340-4FF8-FE90-6FAC744B11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04248" y="6374542"/>
            <a:ext cx="2339752" cy="48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lvl="1" algn="l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Last update: 27 Oct 2025</a:t>
            </a:r>
          </a:p>
          <a:p>
            <a:pPr lvl="1" algn="l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Slide</a:t>
            </a:r>
            <a:fld id="{CD1E3C00-1CCA-42EC-B01C-177DBAD4B2D1}" type="slidenum">
              <a:rPr lang="en-US" sz="100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 lvl="1" algn="l">
                <a:spcBef>
                  <a:spcPct val="50000"/>
                </a:spcBef>
                <a:defRPr/>
              </a:pPr>
              <a:t>‹#›</a:t>
            </a:fld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EB30BF-E78C-5A58-2FCF-F4E9DB17E44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64387" y="6272088"/>
            <a:ext cx="1757737" cy="585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43" r:id="rId12"/>
    <p:sldLayoutId id="2147483855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40000"/>
        <a:buFont typeface="Wingdings" pitchFamily="2" charset="2"/>
        <a:buChar char="§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120000"/>
        <a:buFont typeface="Wingdings" pitchFamily="2" charset="2"/>
        <a:buChar char="§"/>
        <a:defRPr kumimoji="1" sz="2800" b="1">
          <a:solidFill>
            <a:srgbClr val="0033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kumimoji="1" sz="2400">
          <a:solidFill>
            <a:schemeClr val="hlink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5" Type="http://schemas.openxmlformats.org/officeDocument/2006/relationships/image" Target="../media/image2.png"/><Relationship Id="rId4" Type="http://schemas.openxmlformats.org/officeDocument/2006/relationships/hyperlink" Target="https://www.foxtonforensics.com/browser-history-examiner/chrome-history-location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wav"/><Relationship Id="rId1" Type="http://schemas.microsoft.com/office/2007/relationships/media" Target="../media/media36.wav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av"/><Relationship Id="rId1" Type="http://schemas.microsoft.com/office/2007/relationships/media" Target="../media/media38.wav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wav"/><Relationship Id="rId1" Type="http://schemas.microsoft.com/office/2007/relationships/media" Target="../media/media39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wav"/><Relationship Id="rId1" Type="http://schemas.microsoft.com/office/2007/relationships/media" Target="../media/media40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wav"/><Relationship Id="rId1" Type="http://schemas.microsoft.com/office/2007/relationships/media" Target="../media/media41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wav"/><Relationship Id="rId1" Type="http://schemas.microsoft.com/office/2007/relationships/media" Target="../media/media42.wav"/><Relationship Id="rId6" Type="http://schemas.openxmlformats.org/officeDocument/2006/relationships/image" Target="../media/image2.png"/><Relationship Id="rId5" Type="http://schemas.openxmlformats.org/officeDocument/2006/relationships/hyperlink" Target="https://www.ultimatewindowssecurity.com/securitylog/encyclopedia/" TargetMode="External"/><Relationship Id="rId4" Type="http://schemas.openxmlformats.org/officeDocument/2006/relationships/hyperlink" Target="http://www.myeventlog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wav"/><Relationship Id="rId1" Type="http://schemas.microsoft.com/office/2007/relationships/media" Target="../media/media43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wav"/><Relationship Id="rId1" Type="http://schemas.microsoft.com/office/2007/relationships/media" Target="../media/media44.wav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av"/><Relationship Id="rId1" Type="http://schemas.microsoft.com/office/2007/relationships/media" Target="../media/media45.wav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wav"/><Relationship Id="rId1" Type="http://schemas.microsoft.com/office/2007/relationships/media" Target="../media/media46.wav"/><Relationship Id="rId5" Type="http://schemas.openxmlformats.org/officeDocument/2006/relationships/image" Target="../media/image2.png"/><Relationship Id="rId4" Type="http://schemas.openxmlformats.org/officeDocument/2006/relationships/hyperlink" Target="https://www.computerworld.com/article/2556259/log-on-type-codes-revealed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wav"/><Relationship Id="rId1" Type="http://schemas.microsoft.com/office/2007/relationships/media" Target="../media/media47.wav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wav"/><Relationship Id="rId1" Type="http://schemas.microsoft.com/office/2007/relationships/media" Target="../media/media48.wav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wav"/><Relationship Id="rId1" Type="http://schemas.microsoft.com/office/2007/relationships/media" Target="../media/media49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4.png"/><Relationship Id="rId5" Type="http://schemas.openxmlformats.org/officeDocument/2006/relationships/hyperlink" Target="http://en.wikipedia.org/wiki/File:Cylinder_Head_Sector.svg" TargetMode="External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/>
          <p:cNvSpPr>
            <a:spLocks noChangeArrowheads="1"/>
          </p:cNvSpPr>
          <p:nvPr/>
        </p:nvSpPr>
        <p:spPr bwMode="auto">
          <a:xfrm>
            <a:off x="0" y="0"/>
            <a:ext cx="1828800" cy="6858000"/>
          </a:xfrm>
          <a:prstGeom prst="rect">
            <a:avLst/>
          </a:prstGeom>
          <a:solidFill>
            <a:srgbClr val="0033CC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00232" y="2071678"/>
            <a:ext cx="6857999" cy="857256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GB" sz="4000" b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Evidence Extraction </a:t>
            </a:r>
          </a:p>
          <a:p>
            <a:pPr algn="ctr">
              <a:lnSpc>
                <a:spcPct val="130000"/>
              </a:lnSpc>
            </a:pPr>
            <a:r>
              <a:rPr lang="en-GB" sz="4000" b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&amp; Analysis</a:t>
            </a:r>
          </a:p>
          <a:p>
            <a:pPr algn="ctr">
              <a:lnSpc>
                <a:spcPct val="130000"/>
              </a:lnSpc>
            </a:pPr>
            <a:r>
              <a:rPr lang="en-GB" sz="4000" b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GB" sz="40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609600" y="1066800"/>
            <a:ext cx="60960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LECTURE </a:t>
            </a:r>
            <a:r>
              <a:rPr lang="en-GB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 </a:t>
            </a:r>
          </a:p>
        </p:txBody>
      </p:sp>
      <p:sp>
        <p:nvSpPr>
          <p:cNvPr id="16389" name="Text Box 9"/>
          <p:cNvSpPr txBox="1">
            <a:spLocks noChangeArrowheads="1"/>
          </p:cNvSpPr>
          <p:nvPr/>
        </p:nvSpPr>
        <p:spPr bwMode="auto">
          <a:xfrm>
            <a:off x="0" y="152400"/>
            <a:ext cx="175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</a:rPr>
              <a:t>DF</a:t>
            </a:r>
          </a:p>
        </p:txBody>
      </p:sp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2514600" y="3810000"/>
            <a:ext cx="5486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sz="4800" b="1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endParaRPr kumimoji="1" lang="en-GB" sz="3600" b="1" dirty="0">
              <a:solidFill>
                <a:srgbClr val="FF0000"/>
              </a:solidFill>
              <a:latin typeface="Arial Narrow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dirty="0">
                <a:latin typeface="Arial Narrow" pitchFamily="34" charset="0"/>
              </a:rPr>
              <a:t>Diploma in CSF/IT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dirty="0">
                <a:latin typeface="Arial Narrow" pitchFamily="34" charset="0"/>
              </a:rPr>
              <a:t>Year 2/3 (202</a:t>
            </a:r>
            <a:r>
              <a:rPr kumimoji="1" lang="en-US" dirty="0">
                <a:latin typeface="Arial Narrow" pitchFamily="34" charset="0"/>
              </a:rPr>
              <a:t>5</a:t>
            </a:r>
            <a:r>
              <a:rPr kumimoji="1" lang="en-GB" dirty="0">
                <a:latin typeface="Arial Narrow" pitchFamily="34" charset="0"/>
              </a:rPr>
              <a:t>/202</a:t>
            </a:r>
            <a:r>
              <a:rPr kumimoji="1" lang="en-US" dirty="0">
                <a:latin typeface="Arial Narrow" pitchFamily="34" charset="0"/>
              </a:rPr>
              <a:t>6</a:t>
            </a:r>
            <a:r>
              <a:rPr kumimoji="1" lang="en-GB" dirty="0">
                <a:latin typeface="Arial Narrow" pitchFamily="34" charset="0"/>
              </a:rPr>
              <a:t>), Semester 4/6</a:t>
            </a:r>
            <a:endParaRPr kumimoji="1" lang="en-GB" sz="4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91" name="Line 15"/>
          <p:cNvSpPr>
            <a:spLocks noChangeShapeType="1"/>
          </p:cNvSpPr>
          <p:nvPr/>
        </p:nvSpPr>
        <p:spPr bwMode="auto">
          <a:xfrm>
            <a:off x="1828800" y="11430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3869611" y="3832683"/>
            <a:ext cx="3233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GB" sz="3600" b="1" dirty="0">
                <a:solidFill>
                  <a:srgbClr val="FF0000"/>
                </a:solidFill>
                <a:latin typeface="Arial Narrow" pitchFamily="34" charset="0"/>
              </a:rPr>
              <a:t>Digital Forensics</a:t>
            </a:r>
            <a:endParaRPr lang="en-US" sz="36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0" y="5181600"/>
            <a:ext cx="175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</a:rPr>
              <a:t>3</a:t>
            </a:r>
          </a:p>
        </p:txBody>
      </p:sp>
      <p:pic>
        <p:nvPicPr>
          <p:cNvPr id="2" name="0301">
            <a:hlinkClick r:id="" action="ppaction://media"/>
            <a:extLst>
              <a:ext uri="{FF2B5EF4-FFF2-40B4-BE49-F238E27FC236}">
                <a16:creationId xmlns:a16="http://schemas.microsoft.com/office/drawing/2014/main" id="{02588BBE-F4E0-4F96-A258-8BDBB246A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6463813"/>
            <a:ext cx="4064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3E3B3C-19DC-C334-640E-DF28512AD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712" y="109056"/>
            <a:ext cx="2680129" cy="893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2"/>
    </mc:Choice>
    <mc:Fallback xmlns="">
      <p:transition spd="slow" advTm="4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0"/>
            <a:ext cx="8991600" cy="785794"/>
          </a:xfrm>
        </p:spPr>
        <p:txBody>
          <a:bodyPr/>
          <a:lstStyle/>
          <a:p>
            <a:r>
              <a:rPr lang="en-US" dirty="0">
                <a:latin typeface="+mn-lt"/>
              </a:rPr>
              <a:t>Slack Space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It is the unused space between the end of the actual file and the end of the defined data unit (cluster).</a:t>
            </a:r>
          </a:p>
          <a:p>
            <a:r>
              <a:rPr lang="en-US" sz="2800" dirty="0"/>
              <a:t>When a file is written, and does not occupy the entire cluster, the </a:t>
            </a:r>
            <a:r>
              <a:rPr lang="en-US" sz="2800" dirty="0">
                <a:highlight>
                  <a:srgbClr val="FFFF00"/>
                </a:highlight>
              </a:rPr>
              <a:t>remaining space is slack space</a:t>
            </a:r>
            <a:r>
              <a:rPr lang="en-US" sz="2800" dirty="0"/>
              <a:t>.</a:t>
            </a:r>
          </a:p>
          <a:p>
            <a:endParaRPr lang="en-SG" sz="2400" b="0" dirty="0"/>
          </a:p>
          <a:p>
            <a:endParaRPr lang="en-SG" sz="2400" b="0" dirty="0"/>
          </a:p>
        </p:txBody>
      </p:sp>
      <p:pic>
        <p:nvPicPr>
          <p:cNvPr id="4" name="0310">
            <a:hlinkClick r:id="" action="ppaction://media"/>
            <a:extLst>
              <a:ext uri="{FF2B5EF4-FFF2-40B4-BE49-F238E27FC236}">
                <a16:creationId xmlns:a16="http://schemas.microsoft.com/office/drawing/2014/main" id="{58580C89-0042-403C-90AA-B958DE206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5568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8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14"/>
    </mc:Choice>
    <mc:Fallback xmlns="">
      <p:transition spd="slow" advTm="20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Slack Space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For example, assume that the OS uses a 4k cluster and 512 byte sector. This means that if a 2000 byte file were written to this cluster the remaining 2096 bytes would be slack. </a:t>
            </a:r>
            <a:endParaRPr lang="en-SG" sz="2800" dirty="0"/>
          </a:p>
        </p:txBody>
      </p:sp>
      <p:pic>
        <p:nvPicPr>
          <p:cNvPr id="5" name="Picture 2" descr="http://blog.priveonlabs.com/media/blogs/priv/SlackSpace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29" y="2924944"/>
            <a:ext cx="68961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0311">
            <a:hlinkClick r:id="" action="ppaction://media"/>
            <a:extLst>
              <a:ext uri="{FF2B5EF4-FFF2-40B4-BE49-F238E27FC236}">
                <a16:creationId xmlns:a16="http://schemas.microsoft.com/office/drawing/2014/main" id="{F7FDBB4D-7927-46A5-A6CB-B5D3B7BE2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13537" y="593019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0"/>
    </mc:Choice>
    <mc:Fallback xmlns="">
      <p:transition spd="slow" advTm="38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Slack Space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Within this slack space (so called file slack) there are two areas to consider – </a:t>
            </a:r>
          </a:p>
          <a:p>
            <a:pPr lvl="1"/>
            <a:r>
              <a:rPr lang="en-US" dirty="0"/>
              <a:t>the first is that between the end of the actual file and the sector in which the file ends </a:t>
            </a:r>
          </a:p>
          <a:p>
            <a:pPr lvl="2"/>
            <a:r>
              <a:rPr lang="en-US" dirty="0"/>
              <a:t>This sometimes referred to as </a:t>
            </a:r>
            <a:r>
              <a:rPr lang="en-US" b="1" dirty="0">
                <a:highlight>
                  <a:srgbClr val="FFFF00"/>
                </a:highlight>
              </a:rPr>
              <a:t>RAM slack</a:t>
            </a:r>
            <a:r>
              <a:rPr lang="en-US" dirty="0"/>
              <a:t>, is padded with data as determined by the OS.</a:t>
            </a:r>
          </a:p>
        </p:txBody>
      </p:sp>
      <p:pic>
        <p:nvPicPr>
          <p:cNvPr id="4" name="0312">
            <a:hlinkClick r:id="" action="ppaction://media"/>
            <a:extLst>
              <a:ext uri="{FF2B5EF4-FFF2-40B4-BE49-F238E27FC236}">
                <a16:creationId xmlns:a16="http://schemas.microsoft.com/office/drawing/2014/main" id="{949C66D8-5E82-438D-9F36-94F99173D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97758" y="58179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46"/>
    </mc:Choice>
    <mc:Fallback xmlns="">
      <p:transition spd="slow" advTm="28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Slack Space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second is the </a:t>
            </a:r>
            <a:r>
              <a:rPr lang="en-US" dirty="0">
                <a:highlight>
                  <a:srgbClr val="FFFF00"/>
                </a:highlight>
              </a:rPr>
              <a:t>remaining sectors in the cluster that contain no data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It is also OS dependent but can either be untouched or wiped. </a:t>
            </a:r>
          </a:p>
          <a:p>
            <a:pPr lvl="2"/>
            <a:r>
              <a:rPr lang="en-US" dirty="0"/>
              <a:t>In cases where the </a:t>
            </a:r>
            <a:r>
              <a:rPr lang="en-US" dirty="0">
                <a:highlight>
                  <a:srgbClr val="FFFF00"/>
                </a:highlight>
              </a:rPr>
              <a:t>OS does not wipe the unused sectors</a:t>
            </a:r>
            <a:r>
              <a:rPr lang="en-US" dirty="0"/>
              <a:t>, there will be remnants of the previous file that existed. An analysis of the slack space in this case could expose sensitive information. </a:t>
            </a:r>
            <a:endParaRPr lang="en-SG" dirty="0"/>
          </a:p>
        </p:txBody>
      </p:sp>
      <p:pic>
        <p:nvPicPr>
          <p:cNvPr id="4" name="0313">
            <a:hlinkClick r:id="" action="ppaction://media"/>
            <a:extLst>
              <a:ext uri="{FF2B5EF4-FFF2-40B4-BE49-F238E27FC236}">
                <a16:creationId xmlns:a16="http://schemas.microsoft.com/office/drawing/2014/main" id="{BDCE9CA9-5B82-4038-AF93-892F927D87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96"/>
    </mc:Choice>
    <mc:Fallback xmlns="">
      <p:transition spd="slow" advTm="28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76470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/>
              <a:t>A computer is configured with cluster size of 4 sectors. If a file of 5,000 bytes is written onto the disk, what is the slack space created? Show your working and answer in bytes.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831776" y="2348880"/>
            <a:ext cx="7632848" cy="381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b="0" kern="0" dirty="0"/>
              <a:t>4 sectors × 512 bytes = 2,048 bytes per cluster</a:t>
            </a:r>
          </a:p>
          <a:p>
            <a:pPr marL="0" indent="0">
              <a:buNone/>
            </a:pPr>
            <a:r>
              <a:rPr lang="en-US" sz="2400" b="0" kern="0" dirty="0"/>
              <a:t>5,000 ÷ 2,048 ≈ 2.44</a:t>
            </a:r>
          </a:p>
          <a:p>
            <a:pPr marL="0" indent="0">
              <a:buNone/>
            </a:pPr>
            <a:r>
              <a:rPr lang="en-US" sz="2400" b="0" kern="0" dirty="0"/>
              <a:t>Clusters needed = 3</a:t>
            </a:r>
          </a:p>
          <a:p>
            <a:pPr marL="0" indent="0">
              <a:buNone/>
            </a:pPr>
            <a:r>
              <a:rPr lang="en-US" sz="2400" b="0" kern="0" dirty="0"/>
              <a:t>3 clusters × 2,048 bytes = 6,144 bytes</a:t>
            </a:r>
          </a:p>
          <a:p>
            <a:pPr marL="0" indent="0">
              <a:buNone/>
            </a:pPr>
            <a:r>
              <a:rPr lang="en-US" sz="2400" b="0" kern="0" dirty="0"/>
              <a:t>Slack space = Allocated space − File size</a:t>
            </a:r>
          </a:p>
          <a:p>
            <a:pPr marL="0" indent="0">
              <a:buNone/>
            </a:pPr>
            <a:r>
              <a:rPr lang="en-US" sz="2400" b="0" kern="0" dirty="0"/>
              <a:t>Slack space = 6,144 − 5,000</a:t>
            </a:r>
          </a:p>
          <a:p>
            <a:pPr marL="0" indent="0">
              <a:buNone/>
            </a:pPr>
            <a:r>
              <a:rPr lang="en-US" sz="2400" b="0" kern="0" dirty="0"/>
              <a:t>Slack space = 1,144 bytes</a:t>
            </a:r>
          </a:p>
        </p:txBody>
      </p:sp>
      <p:pic>
        <p:nvPicPr>
          <p:cNvPr id="4" name="0314">
            <a:hlinkClick r:id="" action="ppaction://media"/>
            <a:extLst>
              <a:ext uri="{FF2B5EF4-FFF2-40B4-BE49-F238E27FC236}">
                <a16:creationId xmlns:a16="http://schemas.microsoft.com/office/drawing/2014/main" id="{5DE52B8F-3244-42A3-B07E-6F23DA0AE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87245" y="590215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2"/>
    </mc:Choice>
    <mc:Fallback xmlns="">
      <p:transition spd="slow" advTm="5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Unallocated &amp; Allocated Space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80" y="836712"/>
            <a:ext cx="8763000" cy="5059244"/>
          </a:xfrm>
        </p:spPr>
        <p:txBody>
          <a:bodyPr/>
          <a:lstStyle/>
          <a:p>
            <a:r>
              <a:rPr lang="en-US" dirty="0"/>
              <a:t>Unallocated space</a:t>
            </a:r>
            <a:endParaRPr lang="en-SG" dirty="0"/>
          </a:p>
          <a:p>
            <a:pPr lvl="1"/>
            <a:r>
              <a:rPr lang="en-SG" dirty="0"/>
              <a:t>The area or space on the hard drive of the computer that is </a:t>
            </a:r>
            <a:r>
              <a:rPr lang="en-SG" dirty="0">
                <a:highlight>
                  <a:srgbClr val="FFFF00"/>
                </a:highlight>
              </a:rPr>
              <a:t>available to write data to</a:t>
            </a:r>
            <a:r>
              <a:rPr lang="en-SG" dirty="0"/>
              <a:t>.</a:t>
            </a:r>
          </a:p>
          <a:p>
            <a:pPr lvl="1"/>
            <a:r>
              <a:rPr lang="en-SG" dirty="0">
                <a:highlight>
                  <a:srgbClr val="FFFF00"/>
                </a:highlight>
              </a:rPr>
              <a:t>Not viewable </a:t>
            </a:r>
            <a:r>
              <a:rPr lang="en-SG" dirty="0"/>
              <a:t>to the typical computer user and requires specialized computer forensic software to view and analyze. </a:t>
            </a:r>
          </a:p>
          <a:p>
            <a:pPr lvl="1"/>
            <a:r>
              <a:rPr lang="en-SG" dirty="0"/>
              <a:t>It can </a:t>
            </a:r>
            <a:r>
              <a:rPr lang="en-SG" dirty="0">
                <a:highlight>
                  <a:srgbClr val="FFFF00"/>
                </a:highlight>
              </a:rPr>
              <a:t>contain deleted files or partially deleted files</a:t>
            </a:r>
            <a:r>
              <a:rPr lang="en-SG" dirty="0"/>
              <a:t>.  When a file is deleted, the pointers to the file are removed, but the data remains in unallocated space until such time </a:t>
            </a:r>
            <a:r>
              <a:rPr lang="en-SG" dirty="0">
                <a:highlight>
                  <a:srgbClr val="FFFF00"/>
                </a:highlight>
              </a:rPr>
              <a:t>as the operating system stores another file in the same space</a:t>
            </a:r>
            <a:r>
              <a:rPr lang="en-SG" dirty="0"/>
              <a:t>, thereby over-writing the data.</a:t>
            </a:r>
          </a:p>
          <a:p>
            <a:pPr marL="0" indent="0">
              <a:buNone/>
            </a:pPr>
            <a:endParaRPr lang="en-SG" sz="2400" dirty="0"/>
          </a:p>
        </p:txBody>
      </p:sp>
      <p:pic>
        <p:nvPicPr>
          <p:cNvPr id="4" name="0315">
            <a:hlinkClick r:id="" action="ppaction://media"/>
            <a:extLst>
              <a:ext uri="{FF2B5EF4-FFF2-40B4-BE49-F238E27FC236}">
                <a16:creationId xmlns:a16="http://schemas.microsoft.com/office/drawing/2014/main" id="{3F086279-CF1F-4EAF-99A7-44D902EB0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9595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9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95"/>
    </mc:Choice>
    <mc:Fallback xmlns="">
      <p:transition spd="slow" advTm="53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Unallocated &amp; Allocated Space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80" y="980728"/>
            <a:ext cx="8763000" cy="4915228"/>
          </a:xfrm>
        </p:spPr>
        <p:txBody>
          <a:bodyPr/>
          <a:lstStyle/>
          <a:p>
            <a:r>
              <a:rPr lang="en-SG" dirty="0"/>
              <a:t>Allocated or Active space</a:t>
            </a:r>
          </a:p>
          <a:p>
            <a:pPr lvl="1"/>
            <a:r>
              <a:rPr lang="en-SG" dirty="0"/>
              <a:t>The area or space on the hard drive the </a:t>
            </a:r>
            <a:r>
              <a:rPr lang="en-SG" dirty="0">
                <a:highlight>
                  <a:srgbClr val="FFFF00"/>
                </a:highlight>
              </a:rPr>
              <a:t>contains the operating system and user data (files</a:t>
            </a:r>
            <a:r>
              <a:rPr lang="en-SG" dirty="0"/>
              <a:t>) that are easily accessible to the computer user. – see n touch</a:t>
            </a:r>
          </a:p>
          <a:p>
            <a:endParaRPr lang="en-SG" sz="2400" dirty="0"/>
          </a:p>
        </p:txBody>
      </p:sp>
      <p:pic>
        <p:nvPicPr>
          <p:cNvPr id="4" name="0316">
            <a:hlinkClick r:id="" action="ppaction://media"/>
            <a:extLst>
              <a:ext uri="{FF2B5EF4-FFF2-40B4-BE49-F238E27FC236}">
                <a16:creationId xmlns:a16="http://schemas.microsoft.com/office/drawing/2014/main" id="{CF939E74-5957-45A1-BEB7-49F935F33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772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75"/>
    </mc:Choice>
    <mc:Fallback xmlns="">
      <p:transition spd="slow" advTm="25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Unallocated &amp; Slack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File slack is technically allocated space, however, it typically </a:t>
            </a:r>
            <a:r>
              <a:rPr lang="en-US" sz="2800" dirty="0">
                <a:highlight>
                  <a:srgbClr val="FFFF00"/>
                </a:highlight>
              </a:rPr>
              <a:t>contains data that are part of the previous file or some random contents of memory</a:t>
            </a:r>
            <a:r>
              <a:rPr lang="en-US" sz="2800" dirty="0"/>
              <a:t>, or both.</a:t>
            </a:r>
          </a:p>
          <a:p>
            <a:r>
              <a:rPr lang="en-US" sz="2800" dirty="0"/>
              <a:t>The tools and procedures to find evidence should include unallocated and slack space.</a:t>
            </a:r>
          </a:p>
        </p:txBody>
      </p:sp>
      <p:pic>
        <p:nvPicPr>
          <p:cNvPr id="4" name="0317">
            <a:hlinkClick r:id="" action="ppaction://media"/>
            <a:extLst>
              <a:ext uri="{FF2B5EF4-FFF2-40B4-BE49-F238E27FC236}">
                <a16:creationId xmlns:a16="http://schemas.microsoft.com/office/drawing/2014/main" id="{B0FCD9C8-594C-4000-A358-685CAA1971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8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52"/>
    </mc:Choice>
    <mc:Fallback xmlns="">
      <p:transition spd="slow" advTm="27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76470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/>
              <a:t>Why are slack space and unallocated space the important areas to be included in any investigation?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83568" y="1916832"/>
            <a:ext cx="7632848" cy="396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b="0" kern="0" dirty="0"/>
          </a:p>
        </p:txBody>
      </p:sp>
      <p:pic>
        <p:nvPicPr>
          <p:cNvPr id="4" name="0318">
            <a:hlinkClick r:id="" action="ppaction://media"/>
            <a:extLst>
              <a:ext uri="{FF2B5EF4-FFF2-40B4-BE49-F238E27FC236}">
                <a16:creationId xmlns:a16="http://schemas.microsoft.com/office/drawing/2014/main" id="{681BC277-8ACF-4207-8BC0-570C3F17DC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58772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5"/>
    </mc:Choice>
    <mc:Fallback xmlns="">
      <p:transition spd="slow" advTm="14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Evidence Examination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800" dirty="0"/>
              <a:t>The purpose of the examination process is to extract and </a:t>
            </a:r>
            <a:r>
              <a:rPr lang="en-SG" sz="2800" dirty="0" err="1"/>
              <a:t>analyze</a:t>
            </a:r>
            <a:r>
              <a:rPr lang="en-SG" sz="2800" dirty="0"/>
              <a:t> digital evidence.</a:t>
            </a:r>
          </a:p>
          <a:p>
            <a:pPr lvl="1"/>
            <a:r>
              <a:rPr lang="en-SG" sz="2400" dirty="0"/>
              <a:t>Before evidence examination, FI should </a:t>
            </a:r>
            <a:r>
              <a:rPr lang="en-SG" sz="2400" dirty="0">
                <a:highlight>
                  <a:srgbClr val="FFFF00"/>
                </a:highlight>
              </a:rPr>
              <a:t>generate a </a:t>
            </a:r>
            <a:r>
              <a:rPr lang="en-SG" sz="2400" i="1" dirty="0">
                <a:solidFill>
                  <a:srgbClr val="000099"/>
                </a:solidFill>
                <a:highlight>
                  <a:srgbClr val="FFFF00"/>
                </a:highlight>
              </a:rPr>
              <a:t>hash</a:t>
            </a:r>
            <a:r>
              <a:rPr lang="en-SG" sz="2400" dirty="0">
                <a:highlight>
                  <a:srgbClr val="FFFF00"/>
                </a:highlight>
              </a:rPr>
              <a:t> of the image copy of original media</a:t>
            </a:r>
            <a:r>
              <a:rPr lang="en-SG" sz="2400" dirty="0"/>
              <a:t>. The 2 hashes should agree before examination can proceed.</a:t>
            </a:r>
          </a:p>
          <a:p>
            <a:pPr lvl="1"/>
            <a:r>
              <a:rPr lang="en-US" sz="2400" dirty="0"/>
              <a:t>Examination should be carried out on </a:t>
            </a:r>
            <a:r>
              <a:rPr lang="en-US" sz="2400" u="sng" dirty="0"/>
              <a:t>image copy</a:t>
            </a:r>
            <a:r>
              <a:rPr lang="en-US" sz="2400" dirty="0"/>
              <a:t> to avoid tampering the original evidence.</a:t>
            </a:r>
            <a:endParaRPr lang="en-SG" sz="2400" dirty="0"/>
          </a:p>
          <a:p>
            <a:r>
              <a:rPr lang="en-SG" sz="2800" dirty="0">
                <a:solidFill>
                  <a:srgbClr val="0033CC"/>
                </a:solidFill>
              </a:rPr>
              <a:t>Extraction</a:t>
            </a:r>
            <a:r>
              <a:rPr lang="en-SG" sz="2800" dirty="0"/>
              <a:t> refers to the recovery of data from its media. </a:t>
            </a:r>
            <a:r>
              <a:rPr lang="en-SG" sz="2800" dirty="0">
                <a:solidFill>
                  <a:srgbClr val="0033CC"/>
                </a:solidFill>
              </a:rPr>
              <a:t>Analysis</a:t>
            </a:r>
            <a:r>
              <a:rPr lang="en-SG" sz="2800" dirty="0"/>
              <a:t> refers to the interpretation of the recovered data and putting it in a logical and useful format.</a:t>
            </a:r>
          </a:p>
        </p:txBody>
      </p:sp>
      <p:pic>
        <p:nvPicPr>
          <p:cNvPr id="4" name="0319">
            <a:hlinkClick r:id="" action="ppaction://media"/>
            <a:extLst>
              <a:ext uri="{FF2B5EF4-FFF2-40B4-BE49-F238E27FC236}">
                <a16:creationId xmlns:a16="http://schemas.microsoft.com/office/drawing/2014/main" id="{38114B93-6692-4735-9B0B-58549B5BD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9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73"/>
    </mc:Choice>
    <mc:Fallback xmlns="">
      <p:transition spd="slow" advTm="82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Objectives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At the end of this, you will get to know more about:</a:t>
            </a:r>
          </a:p>
          <a:p>
            <a:r>
              <a:rPr lang="en-GB" b="0" dirty="0"/>
              <a:t>Slack, Allocated and Unallocated Space</a:t>
            </a:r>
            <a:endParaRPr lang="en-US" b="0" dirty="0"/>
          </a:p>
          <a:p>
            <a:r>
              <a:rPr lang="en-US" b="0" dirty="0"/>
              <a:t>Types of evidence extraction</a:t>
            </a:r>
          </a:p>
          <a:p>
            <a:r>
              <a:rPr lang="en-US" b="0" dirty="0"/>
              <a:t>Common analysis methods</a:t>
            </a:r>
          </a:p>
          <a:p>
            <a:r>
              <a:rPr lang="en-US" b="0" dirty="0"/>
              <a:t>How to collect evidence from live Windows operating system</a:t>
            </a:r>
          </a:p>
          <a:p>
            <a:r>
              <a:rPr lang="en-US" b="0" dirty="0"/>
              <a:t>How to interpret event logs</a:t>
            </a:r>
          </a:p>
          <a:p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GB" b="0" dirty="0"/>
          </a:p>
        </p:txBody>
      </p:sp>
      <p:pic>
        <p:nvPicPr>
          <p:cNvPr id="2" name="0302">
            <a:hlinkClick r:id="" action="ppaction://media"/>
            <a:extLst>
              <a:ext uri="{FF2B5EF4-FFF2-40B4-BE49-F238E27FC236}">
                <a16:creationId xmlns:a16="http://schemas.microsoft.com/office/drawing/2014/main" id="{EB4BEB25-FC8C-4C28-B89C-AD69E4B9A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586606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70"/>
    </mc:Choice>
    <mc:Fallback xmlns="">
      <p:transition spd="slow" advTm="39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Evidence Examination –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sz="2800" dirty="0"/>
              <a:t>Types of extraction: </a:t>
            </a:r>
            <a:endParaRPr lang="en-US" sz="2800" dirty="0"/>
          </a:p>
          <a:p>
            <a:pPr lvl="1"/>
            <a:r>
              <a:rPr lang="en-US" sz="2400" dirty="0"/>
              <a:t>Manual inspection</a:t>
            </a:r>
          </a:p>
          <a:p>
            <a:pPr lvl="1"/>
            <a:r>
              <a:rPr lang="en-US" sz="2400" dirty="0"/>
              <a:t>File Signatures</a:t>
            </a:r>
          </a:p>
          <a:p>
            <a:pPr lvl="1"/>
            <a:r>
              <a:rPr lang="en-US" sz="2400" dirty="0"/>
              <a:t>Timestamp and other metadata</a:t>
            </a:r>
          </a:p>
          <a:p>
            <a:pPr lvl="1"/>
            <a:r>
              <a:rPr lang="en-US" sz="2400" dirty="0"/>
              <a:t>String and Keyword searching</a:t>
            </a:r>
          </a:p>
          <a:p>
            <a:pPr lvl="1"/>
            <a:r>
              <a:rPr lang="en-US" sz="2400" dirty="0"/>
              <a:t>File carving</a:t>
            </a:r>
          </a:p>
        </p:txBody>
      </p:sp>
      <p:pic>
        <p:nvPicPr>
          <p:cNvPr id="4" name="0320">
            <a:hlinkClick r:id="" action="ppaction://media"/>
            <a:extLst>
              <a:ext uri="{FF2B5EF4-FFF2-40B4-BE49-F238E27FC236}">
                <a16:creationId xmlns:a16="http://schemas.microsoft.com/office/drawing/2014/main" id="{EBBC4251-7D9F-4002-9A17-8821B0EE0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01505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38"/>
    </mc:Choice>
    <mc:Fallback xmlns="">
      <p:transition spd="slow" advTm="16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Manual Inspection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ighlight>
                  <a:srgbClr val="FFFF00"/>
                </a:highlight>
              </a:rPr>
              <a:t>If the size of data to review is small, it may be faster than wasting time trying to “figure out a better way”.</a:t>
            </a:r>
          </a:p>
          <a:p>
            <a:r>
              <a:rPr lang="en-US" sz="2800" dirty="0"/>
              <a:t>It also provides increased confidence in your results.</a:t>
            </a:r>
          </a:p>
          <a:p>
            <a:r>
              <a:rPr lang="en-US" sz="2800" dirty="0"/>
              <a:t>Commonly used to validate the results.</a:t>
            </a:r>
          </a:p>
        </p:txBody>
      </p:sp>
      <p:pic>
        <p:nvPicPr>
          <p:cNvPr id="4" name="0321">
            <a:hlinkClick r:id="" action="ppaction://media"/>
            <a:extLst>
              <a:ext uri="{FF2B5EF4-FFF2-40B4-BE49-F238E27FC236}">
                <a16:creationId xmlns:a16="http://schemas.microsoft.com/office/drawing/2014/main" id="{0523017A-45A5-47F3-AFC5-F2E0B5E20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5854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52"/>
    </mc:Choice>
    <mc:Fallback xmlns="">
      <p:transition spd="slow" advTm="48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File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Attackers sometimes </a:t>
            </a:r>
            <a:r>
              <a:rPr lang="en-US" sz="2800" dirty="0">
                <a:highlight>
                  <a:srgbClr val="FFFF00"/>
                </a:highlight>
              </a:rPr>
              <a:t>rename files to disguise them as another file types.</a:t>
            </a:r>
          </a:p>
          <a:p>
            <a:pPr lvl="1"/>
            <a:r>
              <a:rPr lang="en-US" sz="2400" dirty="0"/>
              <a:t>Microsoft Windows names temporary files with extension </a:t>
            </a:r>
            <a:r>
              <a:rPr lang="en-US" sz="2400" i="1" dirty="0"/>
              <a:t>.TMP </a:t>
            </a:r>
            <a:r>
              <a:rPr lang="en-US" sz="2400" dirty="0"/>
              <a:t>even though they may be Word or Excel documents when a user opened from email attachment.</a:t>
            </a:r>
          </a:p>
          <a:p>
            <a:r>
              <a:rPr lang="en-US" sz="2800" dirty="0"/>
              <a:t>Hence just examining file extensions is a risky way to perform forensic analysis as you may miss important relevant evidence.</a:t>
            </a:r>
          </a:p>
        </p:txBody>
      </p:sp>
      <p:pic>
        <p:nvPicPr>
          <p:cNvPr id="4" name="0322">
            <a:hlinkClick r:id="" action="ppaction://media"/>
            <a:extLst>
              <a:ext uri="{FF2B5EF4-FFF2-40B4-BE49-F238E27FC236}">
                <a16:creationId xmlns:a16="http://schemas.microsoft.com/office/drawing/2014/main" id="{8CAEDC0B-C402-43D2-8C42-7BB23B9E4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99095" y="58299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43"/>
    </mc:Choice>
    <mc:Fallback xmlns="">
      <p:transition spd="slow" advTm="69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Timestamp and other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Metadata includes </a:t>
            </a:r>
            <a:r>
              <a:rPr lang="en-US" sz="2800" dirty="0">
                <a:highlight>
                  <a:srgbClr val="FFFF00"/>
                </a:highlight>
              </a:rPr>
              <a:t>full filenames, file sizes, MAC times, MD5 hashes</a:t>
            </a:r>
            <a:r>
              <a:rPr lang="en-US" sz="2800" dirty="0"/>
              <a:t>, etc.</a:t>
            </a:r>
          </a:p>
          <a:p>
            <a:r>
              <a:rPr lang="en-US" sz="2800" dirty="0"/>
              <a:t>Searching can be based on </a:t>
            </a:r>
            <a:r>
              <a:rPr lang="en-US" sz="2800" dirty="0">
                <a:highlight>
                  <a:srgbClr val="FFFF00"/>
                </a:highlight>
              </a:rPr>
              <a:t>last accessed or modified time</a:t>
            </a:r>
            <a:r>
              <a:rPr lang="en-US" sz="2800" dirty="0"/>
              <a:t>.</a:t>
            </a:r>
          </a:p>
          <a:p>
            <a:r>
              <a:rPr lang="en-US" sz="2800" dirty="0"/>
              <a:t>Can search for known files by comparing MD5 and SHA-1 hash of file’s content with a hash database.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0323">
            <a:hlinkClick r:id="" action="ppaction://media"/>
            <a:extLst>
              <a:ext uri="{FF2B5EF4-FFF2-40B4-BE49-F238E27FC236}">
                <a16:creationId xmlns:a16="http://schemas.microsoft.com/office/drawing/2014/main" id="{37BBCF73-12E2-41FD-A2BC-FDB104D550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589012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58"/>
    </mc:Choice>
    <mc:Fallback xmlns="">
      <p:transition spd="slow" advTm="41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>
                <a:latin typeface="+mn-lt"/>
              </a:rPr>
              <a:t>String or Keyword Searching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4704"/>
            <a:ext cx="8153400" cy="5483696"/>
          </a:xfrm>
        </p:spPr>
        <p:txBody>
          <a:bodyPr/>
          <a:lstStyle/>
          <a:p>
            <a:r>
              <a:rPr lang="en-US" sz="2800" dirty="0"/>
              <a:t>String or keyword searching is one of the most basic extraction methods.</a:t>
            </a:r>
          </a:p>
          <a:p>
            <a:r>
              <a:rPr lang="en-US" sz="2800" dirty="0"/>
              <a:t>FI creates a list of keywords (strings) that are used to search evidence files.</a:t>
            </a:r>
          </a:p>
          <a:p>
            <a:r>
              <a:rPr lang="en-US" sz="2800" dirty="0"/>
              <a:t>Common techniques: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Based on file names and patterns in the file names.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Based on a keyword in their content </a:t>
            </a:r>
          </a:p>
          <a:p>
            <a:r>
              <a:rPr lang="en-US" sz="2800" dirty="0"/>
              <a:t>However, certain conditions such as encoding or formatting can render a string search useless.</a:t>
            </a:r>
          </a:p>
          <a:p>
            <a:r>
              <a:rPr lang="en-US" sz="2800" dirty="0"/>
              <a:t>Hence it is imperative that the FI understand how the string they are searching for is represented in the data they are searching.</a:t>
            </a:r>
          </a:p>
          <a:p>
            <a:endParaRPr lang="en-US" sz="2800" dirty="0"/>
          </a:p>
        </p:txBody>
      </p:sp>
      <p:pic>
        <p:nvPicPr>
          <p:cNvPr id="4" name="0324">
            <a:hlinkClick r:id="" action="ppaction://media"/>
            <a:extLst>
              <a:ext uri="{FF2B5EF4-FFF2-40B4-BE49-F238E27FC236}">
                <a16:creationId xmlns:a16="http://schemas.microsoft.com/office/drawing/2014/main" id="{0DA73C09-4EBF-4286-A123-58B504C89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58780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3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24"/>
    </mc:Choice>
    <mc:Fallback xmlns="">
      <p:transition spd="slow" advTm="52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File Carving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This technique combines aspects of several methods.</a:t>
            </a:r>
          </a:p>
          <a:p>
            <a:r>
              <a:rPr lang="en-US" sz="2800" dirty="0"/>
              <a:t>The idea is to search for a unique sequence of </a:t>
            </a:r>
            <a:r>
              <a:rPr lang="en-US" sz="2800" dirty="0">
                <a:solidFill>
                  <a:srgbClr val="FF0000"/>
                </a:solidFill>
              </a:rPr>
              <a:t>bytes</a:t>
            </a:r>
            <a:r>
              <a:rPr lang="en-US" sz="2800" dirty="0"/>
              <a:t> that corresponds with the header, or the first few bytes of a file.</a:t>
            </a:r>
          </a:p>
          <a:p>
            <a:r>
              <a:rPr lang="en-US" sz="2800" dirty="0"/>
              <a:t>Most common file formats have standardized header that marks the beginning of a file, and sometimes a footer that marks the end of the file.</a:t>
            </a:r>
          </a:p>
        </p:txBody>
      </p:sp>
      <p:pic>
        <p:nvPicPr>
          <p:cNvPr id="4" name="0325">
            <a:hlinkClick r:id="" action="ppaction://media"/>
            <a:extLst>
              <a:ext uri="{FF2B5EF4-FFF2-40B4-BE49-F238E27FC236}">
                <a16:creationId xmlns:a16="http://schemas.microsoft.com/office/drawing/2014/main" id="{C8951EF1-34D8-493E-A14D-EC812FEAC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56"/>
    </mc:Choice>
    <mc:Fallback xmlns="">
      <p:transition spd="slow" advTm="29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File Carving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sample header for a JPEG graphics file: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7" y="1988840"/>
            <a:ext cx="8484206" cy="2733080"/>
          </a:xfrm>
          <a:prstGeom prst="rect">
            <a:avLst/>
          </a:prstGeom>
        </p:spPr>
      </p:pic>
      <p:pic>
        <p:nvPicPr>
          <p:cNvPr id="4" name="0326">
            <a:hlinkClick r:id="" action="ppaction://media"/>
            <a:extLst>
              <a:ext uri="{FF2B5EF4-FFF2-40B4-BE49-F238E27FC236}">
                <a16:creationId xmlns:a16="http://schemas.microsoft.com/office/drawing/2014/main" id="{BF4525E1-B618-4AE4-8D8B-132BCE1EE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589012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79"/>
    </mc:Choice>
    <mc:Fallback xmlns="">
      <p:transition spd="slow" advTm="26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Analysis of Extracted Data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08720"/>
            <a:ext cx="8153400" cy="5339680"/>
          </a:xfrm>
        </p:spPr>
        <p:txBody>
          <a:bodyPr/>
          <a:lstStyle/>
          <a:p>
            <a:r>
              <a:rPr lang="en-US" sz="2800" dirty="0"/>
              <a:t>Try to understand what the suspect was trying to do with the computer.</a:t>
            </a:r>
          </a:p>
          <a:p>
            <a:r>
              <a:rPr lang="en-US" sz="2800" dirty="0"/>
              <a:t>Common analysis methods used to solve the case:</a:t>
            </a:r>
          </a:p>
          <a:p>
            <a:pPr lvl="1"/>
            <a:r>
              <a:rPr lang="en-US" sz="2400" dirty="0"/>
              <a:t>Timeframe </a:t>
            </a:r>
          </a:p>
          <a:p>
            <a:pPr lvl="1"/>
            <a:r>
              <a:rPr lang="en-US" sz="2400" dirty="0"/>
              <a:t>Data hiding</a:t>
            </a:r>
          </a:p>
          <a:p>
            <a:pPr lvl="1"/>
            <a:r>
              <a:rPr lang="en-US" sz="2400" dirty="0"/>
              <a:t>Application and file</a:t>
            </a:r>
          </a:p>
          <a:p>
            <a:endParaRPr lang="en-US" sz="2800" dirty="0"/>
          </a:p>
          <a:p>
            <a:pPr marL="457200" lvl="1" indent="0">
              <a:buNone/>
            </a:pPr>
            <a:endParaRPr lang="en-SG" dirty="0"/>
          </a:p>
        </p:txBody>
      </p:sp>
      <p:pic>
        <p:nvPicPr>
          <p:cNvPr id="4" name="0327">
            <a:hlinkClick r:id="" action="ppaction://media"/>
            <a:extLst>
              <a:ext uri="{FF2B5EF4-FFF2-40B4-BE49-F238E27FC236}">
                <a16:creationId xmlns:a16="http://schemas.microsoft.com/office/drawing/2014/main" id="{13979F2D-7D33-40E8-8827-4DEF57F0D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3537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9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94"/>
    </mc:Choice>
    <mc:Fallback xmlns="">
      <p:transition spd="slow" advTm="47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Timeframe Analysis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2044"/>
            <a:ext cx="8191528" cy="5181600"/>
          </a:xfrm>
        </p:spPr>
        <p:txBody>
          <a:bodyPr/>
          <a:lstStyle/>
          <a:p>
            <a:r>
              <a:rPr lang="en-US" sz="2800" dirty="0"/>
              <a:t>Useful in determining when events occurred on a computer system.</a:t>
            </a:r>
          </a:p>
          <a:p>
            <a:r>
              <a:rPr lang="en-US" sz="2800" dirty="0"/>
              <a:t>Can be used as a part of </a:t>
            </a:r>
            <a:r>
              <a:rPr lang="en-US" sz="2800" dirty="0">
                <a:highlight>
                  <a:srgbClr val="FFFF00"/>
                </a:highlight>
              </a:rPr>
              <a:t>associating usage of the computer to an individual(s) at the time the event occurred.</a:t>
            </a:r>
          </a:p>
          <a:p>
            <a:r>
              <a:rPr lang="en-US" sz="2800" dirty="0"/>
              <a:t>Two methods: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Reviewing time stamps and date stamps that are found in the file system metadata</a:t>
            </a:r>
            <a:r>
              <a:rPr lang="en-US" sz="2400" dirty="0"/>
              <a:t>. </a:t>
            </a:r>
            <a:r>
              <a:rPr lang="en-US" sz="2400" dirty="0" err="1"/>
              <a:t>E.g</a:t>
            </a:r>
            <a:r>
              <a:rPr lang="en-US" sz="2400" dirty="0"/>
              <a:t> last modified, last accessed, created, change of status.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Reviewing event logs</a:t>
            </a:r>
            <a:endParaRPr lang="en-SG" sz="2400" dirty="0">
              <a:highlight>
                <a:srgbClr val="FFFF00"/>
              </a:highlight>
            </a:endParaRPr>
          </a:p>
        </p:txBody>
      </p:sp>
      <p:pic>
        <p:nvPicPr>
          <p:cNvPr id="4" name="0328">
            <a:hlinkClick r:id="" action="ppaction://media"/>
            <a:extLst>
              <a:ext uri="{FF2B5EF4-FFF2-40B4-BE49-F238E27FC236}">
                <a16:creationId xmlns:a16="http://schemas.microsoft.com/office/drawing/2014/main" id="{77DDEE7E-1D69-43D3-8ACC-016846AE03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9404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94"/>
    </mc:Choice>
    <mc:Fallback xmlns="">
      <p:transition spd="slow" advTm="38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Data Hiding Analysis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153400" cy="5162568"/>
          </a:xfrm>
        </p:spPr>
        <p:txBody>
          <a:bodyPr/>
          <a:lstStyle/>
          <a:p>
            <a:r>
              <a:rPr lang="en-SG" sz="2800" dirty="0"/>
              <a:t>Data can be concealed on a computer system.</a:t>
            </a:r>
          </a:p>
          <a:p>
            <a:r>
              <a:rPr lang="en-US" sz="2800" dirty="0"/>
              <a:t>Data hiding analysis can be useful in </a:t>
            </a:r>
            <a:r>
              <a:rPr lang="en-US" sz="2800" dirty="0">
                <a:highlight>
                  <a:srgbClr val="FFFF00"/>
                </a:highlight>
              </a:rPr>
              <a:t>detecting and recovering such data and may indicate knowledge, ownership or intent</a:t>
            </a:r>
          </a:p>
          <a:p>
            <a:r>
              <a:rPr lang="en-US" sz="2800" dirty="0"/>
              <a:t>Can be performed in the following ways: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Identify mismatches of the file headers against the file extensions </a:t>
            </a:r>
            <a:r>
              <a:rPr lang="en-US" sz="2400" dirty="0"/>
              <a:t>– presence of a mismatch indicates a malicious intent to conceal data.</a:t>
            </a:r>
          </a:p>
          <a:p>
            <a:pPr lvl="1"/>
            <a:r>
              <a:rPr lang="en-US" sz="2400" dirty="0"/>
              <a:t>Access all password-protected, encrypted, and compressed files – indicating that the illegitimate user has or tried to conceal the data from unauthorized users.</a:t>
            </a:r>
          </a:p>
          <a:p>
            <a:pPr lvl="1"/>
            <a:r>
              <a:rPr lang="en-US" sz="2400" dirty="0"/>
              <a:t>Steganography</a:t>
            </a:r>
            <a:endParaRPr lang="en-SG" sz="2400" dirty="0"/>
          </a:p>
        </p:txBody>
      </p:sp>
      <p:pic>
        <p:nvPicPr>
          <p:cNvPr id="4" name="0329">
            <a:hlinkClick r:id="" action="ppaction://media"/>
            <a:extLst>
              <a:ext uri="{FF2B5EF4-FFF2-40B4-BE49-F238E27FC236}">
                <a16:creationId xmlns:a16="http://schemas.microsoft.com/office/drawing/2014/main" id="{FF49304C-4D80-42FE-9E97-AA609A799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63000" y="58772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2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02"/>
    </mc:Choice>
    <mc:Fallback xmlns="">
      <p:transition spd="slow" advTm="65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Recall: Forensics in a Nutshell</a:t>
            </a:r>
            <a:endParaRPr lang="en-SG" dirty="0">
              <a:latin typeface="+mn-lt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346200"/>
            <a:ext cx="6145213" cy="417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2915816" y="3431381"/>
            <a:ext cx="2160240" cy="64569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4" name="0303">
            <a:hlinkClick r:id="" action="ppaction://media"/>
            <a:extLst>
              <a:ext uri="{FF2B5EF4-FFF2-40B4-BE49-F238E27FC236}">
                <a16:creationId xmlns:a16="http://schemas.microsoft.com/office/drawing/2014/main" id="{9B0982F5-0F27-4C15-9AC5-CF9452BDF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58772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7"/>
    </mc:Choice>
    <mc:Fallback xmlns="">
      <p:transition spd="slow" advTm="9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Application and File Analysis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08720"/>
            <a:ext cx="8153400" cy="4987236"/>
          </a:xfrm>
        </p:spPr>
        <p:txBody>
          <a:bodyPr/>
          <a:lstStyle/>
          <a:p>
            <a:r>
              <a:rPr lang="en-US" sz="2800" dirty="0">
                <a:highlight>
                  <a:srgbClr val="FFFF00"/>
                </a:highlight>
              </a:rPr>
              <a:t>Inference from the files identified </a:t>
            </a:r>
            <a:r>
              <a:rPr lang="en-US" sz="2800" dirty="0"/>
              <a:t>provide details such as the proficiency of the user.</a:t>
            </a:r>
          </a:p>
          <a:p>
            <a:r>
              <a:rPr lang="en-US" sz="2800" dirty="0"/>
              <a:t>We can infer the followings to identify details:</a:t>
            </a:r>
          </a:p>
          <a:p>
            <a:pPr lvl="1"/>
            <a:r>
              <a:rPr lang="en-US" sz="2400" dirty="0"/>
              <a:t>Reviewing file names for relevance and patterns</a:t>
            </a:r>
          </a:p>
          <a:p>
            <a:pPr lvl="1"/>
            <a:r>
              <a:rPr lang="en-US" sz="2400" dirty="0"/>
              <a:t>Examining file content</a:t>
            </a:r>
          </a:p>
          <a:p>
            <a:pPr lvl="1"/>
            <a:r>
              <a:rPr lang="en-US" sz="2400" dirty="0"/>
              <a:t>Co-relating the files to the applications installed on the target computer</a:t>
            </a:r>
          </a:p>
          <a:p>
            <a:pPr lvl="1"/>
            <a:r>
              <a:rPr lang="en-US" sz="2400" dirty="0"/>
              <a:t>Looking for similarities between the files. E.g. co-relating Internet history to cache files and e-mail files to e-mail attachments</a:t>
            </a:r>
            <a:endParaRPr lang="en-SG" sz="2400" dirty="0"/>
          </a:p>
        </p:txBody>
      </p:sp>
      <p:pic>
        <p:nvPicPr>
          <p:cNvPr id="4" name="0330">
            <a:hlinkClick r:id="" action="ppaction://media"/>
            <a:extLst>
              <a:ext uri="{FF2B5EF4-FFF2-40B4-BE49-F238E27FC236}">
                <a16:creationId xmlns:a16="http://schemas.microsoft.com/office/drawing/2014/main" id="{9096D3EA-361A-45E2-B7A1-C0DB31D63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588374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96"/>
    </mc:Choice>
    <mc:Fallback xmlns="">
      <p:transition spd="slow" advTm="42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Collecting Evidence from Operating System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 examining on the image copy of a computer hard drive, the following evidence may also be obtained from a </a:t>
            </a:r>
            <a:r>
              <a:rPr lang="en-US" dirty="0">
                <a:highlight>
                  <a:srgbClr val="FFFF00"/>
                </a:highlight>
              </a:rPr>
              <a:t>live system </a:t>
            </a:r>
            <a:r>
              <a:rPr lang="en-US" dirty="0"/>
              <a:t>during an investigation:</a:t>
            </a:r>
          </a:p>
          <a:p>
            <a:pPr lvl="1"/>
            <a:r>
              <a:rPr lang="en-US" dirty="0"/>
              <a:t>Web browsers</a:t>
            </a:r>
          </a:p>
          <a:p>
            <a:pPr lvl="1"/>
            <a:r>
              <a:rPr lang="en-US" dirty="0"/>
              <a:t>Chat logs</a:t>
            </a:r>
          </a:p>
          <a:p>
            <a:pPr lvl="1"/>
            <a:r>
              <a:rPr lang="en-US" dirty="0"/>
              <a:t>Event Logs</a:t>
            </a:r>
          </a:p>
          <a:p>
            <a:pPr marL="457200" lvl="1" indent="0">
              <a:buNone/>
            </a:pPr>
            <a:endParaRPr lang="en-SG" dirty="0"/>
          </a:p>
        </p:txBody>
      </p:sp>
      <p:pic>
        <p:nvPicPr>
          <p:cNvPr id="4" name="0331">
            <a:hlinkClick r:id="" action="ppaction://media"/>
            <a:extLst>
              <a:ext uri="{FF2B5EF4-FFF2-40B4-BE49-F238E27FC236}">
                <a16:creationId xmlns:a16="http://schemas.microsoft.com/office/drawing/2014/main" id="{44446A2E-1718-4402-8D00-112D699A9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780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3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1"/>
    </mc:Choice>
    <mc:Fallback xmlns="">
      <p:transition spd="slow" advTm="14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Finding Evidence in Web Browser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 may contain indirect evidence of specific crimes.</a:t>
            </a:r>
          </a:p>
          <a:p>
            <a:pPr lvl="1"/>
            <a:r>
              <a:rPr lang="en-US" dirty="0"/>
              <a:t>E.g. If a person is suspected of having cracked a password to hack into a server and steal financial data, indirect evidence may be found in his browser.</a:t>
            </a:r>
          </a:p>
          <a:p>
            <a:r>
              <a:rPr lang="en-US" dirty="0"/>
              <a:t>Check browser history.</a:t>
            </a:r>
          </a:p>
          <a:p>
            <a:pPr lvl="1"/>
            <a:r>
              <a:rPr lang="en-US" dirty="0"/>
              <a:t>E.g. Internet Explorer / MS Edge / Chrome / Firefox browser history</a:t>
            </a:r>
          </a:p>
          <a:p>
            <a:pPr lvl="1"/>
            <a:endParaRPr lang="en-SG" dirty="0"/>
          </a:p>
        </p:txBody>
      </p:sp>
      <p:pic>
        <p:nvPicPr>
          <p:cNvPr id="4" name="0332">
            <a:hlinkClick r:id="" action="ppaction://media"/>
            <a:extLst>
              <a:ext uri="{FF2B5EF4-FFF2-40B4-BE49-F238E27FC236}">
                <a16:creationId xmlns:a16="http://schemas.microsoft.com/office/drawing/2014/main" id="{0C5CA53D-8B70-4AF3-82EC-EC06985E4C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780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6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45"/>
    </mc:Choice>
    <mc:Fallback xmlns="">
      <p:transition spd="slow" advTm="28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899C-D5A1-4152-B7CF-78EEFD67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980728"/>
            <a:ext cx="8856984" cy="51816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Location of Google Chrome history</a:t>
            </a:r>
          </a:p>
          <a:p>
            <a:pPr marL="0" indent="0">
              <a:buNone/>
            </a:pPr>
            <a:r>
              <a:rPr lang="en-GB" sz="2400" dirty="0"/>
              <a:t>Windows</a:t>
            </a:r>
          </a:p>
          <a:p>
            <a:r>
              <a:rPr lang="en-GB" sz="2400" b="0" dirty="0"/>
              <a:t>C:\Users\&lt;username&gt;\AppData\Local\Google\Chrome\User Data\Default</a:t>
            </a:r>
            <a:br>
              <a:rPr lang="en-GB" sz="2400" dirty="0"/>
            </a:br>
            <a:r>
              <a:rPr lang="en-GB" sz="2400" b="0" dirty="0"/>
              <a:t>C:\Users\&lt;username&gt;\AppData\Local\Google\Chrome\User Data\Default\Cache</a:t>
            </a:r>
          </a:p>
          <a:p>
            <a:pPr marL="0" indent="0">
              <a:buNone/>
            </a:pPr>
            <a:r>
              <a:rPr lang="en-GB" sz="2400" dirty="0"/>
              <a:t>macOS</a:t>
            </a:r>
          </a:p>
          <a:p>
            <a:r>
              <a:rPr lang="en-GB" sz="2400" b="0" dirty="0"/>
              <a:t>/Users/&lt;username&gt;/Library/Application Support/Google/Chrome/Default</a:t>
            </a:r>
            <a:br>
              <a:rPr lang="en-GB" sz="2400" dirty="0"/>
            </a:br>
            <a:r>
              <a:rPr lang="en-GB" sz="2400" b="0" dirty="0"/>
              <a:t>/Users/&lt;username&gt;/Library/Caches/Google/Chrome/Default/Cache</a:t>
            </a:r>
          </a:p>
          <a:p>
            <a:pPr marL="0" indent="0">
              <a:buNone/>
            </a:pPr>
            <a:r>
              <a:rPr lang="en-GB" sz="2400" dirty="0"/>
              <a:t>Linux</a:t>
            </a:r>
          </a:p>
          <a:p>
            <a:r>
              <a:rPr lang="en-GB" sz="2400" b="0" dirty="0"/>
              <a:t>/home/&lt;username&gt;/.config/google-chrome/Default</a:t>
            </a:r>
            <a:br>
              <a:rPr lang="en-GB" sz="2400" dirty="0"/>
            </a:br>
            <a:r>
              <a:rPr lang="en-GB" sz="2400" b="0" dirty="0"/>
              <a:t>/home/&lt;username&gt;/.cache/google-chrome/Default/Cache</a:t>
            </a:r>
            <a:endParaRPr lang="en-US" sz="2400" b="0" dirty="0"/>
          </a:p>
          <a:p>
            <a:pPr marL="0" indent="0">
              <a:buNone/>
            </a:pPr>
            <a:endParaRPr lang="en-US" sz="1800" dirty="0">
              <a:hlinkClick r:id="rId4"/>
            </a:endParaRP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https://www.foxtonforensics.com/browser-history-examiner/chrome-history-location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endParaRPr lang="en-GB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F635A9-D05A-4A1C-B4AA-035FD17F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 dirty="0">
                <a:latin typeface="+mn-lt"/>
              </a:rPr>
              <a:t>Finding Evidence in Web Browser</a:t>
            </a:r>
            <a:endParaRPr lang="en-SG" dirty="0">
              <a:latin typeface="+mn-lt"/>
            </a:endParaRPr>
          </a:p>
        </p:txBody>
      </p:sp>
      <p:pic>
        <p:nvPicPr>
          <p:cNvPr id="2" name="0333">
            <a:hlinkClick r:id="" action="ppaction://media"/>
            <a:extLst>
              <a:ext uri="{FF2B5EF4-FFF2-40B4-BE49-F238E27FC236}">
                <a16:creationId xmlns:a16="http://schemas.microsoft.com/office/drawing/2014/main" id="{77FC9E81-71D2-4FD6-BB89-8CF6953A9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12732" y="582811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0"/>
    </mc:Choice>
    <mc:Fallback xmlns="">
      <p:transition spd="slow" advTm="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Finding Evidence in Chat Logs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Criminal activities could be facilitated via chat-room discussions.</a:t>
            </a:r>
          </a:p>
          <a:p>
            <a:r>
              <a:rPr lang="en-US" dirty="0"/>
              <a:t>Most chat software (MSN Messenger, Yahoo! Messenger etc.) keeps temporary log of conversations. </a:t>
            </a:r>
          </a:p>
          <a:p>
            <a:pPr lvl="1"/>
            <a:r>
              <a:rPr lang="en-US" dirty="0"/>
              <a:t>E.g. For MSN Messenger, the default location is C:\Users\&lt;user&gt;\Documents\My Received Files\</a:t>
            </a:r>
            <a:endParaRPr lang="en-SG" dirty="0"/>
          </a:p>
        </p:txBody>
      </p:sp>
      <p:pic>
        <p:nvPicPr>
          <p:cNvPr id="4" name="0334">
            <a:hlinkClick r:id="" action="ppaction://media"/>
            <a:extLst>
              <a:ext uri="{FF2B5EF4-FFF2-40B4-BE49-F238E27FC236}">
                <a16:creationId xmlns:a16="http://schemas.microsoft.com/office/drawing/2014/main" id="{C9F746DA-E5D5-49AB-9BCC-705CB06A5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2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96"/>
    </mc:Choice>
    <mc:Fallback xmlns="">
      <p:transition spd="slow" advTm="1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Event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08720"/>
            <a:ext cx="8439472" cy="5339680"/>
          </a:xfrm>
        </p:spPr>
        <p:txBody>
          <a:bodyPr/>
          <a:lstStyle/>
          <a:p>
            <a:r>
              <a:rPr lang="en-US" sz="2800" dirty="0"/>
              <a:t>Event logs are generated by system-wide auditing and monitoring mechanisms that are built in to Windows OS.</a:t>
            </a:r>
          </a:p>
          <a:p>
            <a:r>
              <a:rPr lang="en-US" sz="2800" dirty="0"/>
              <a:t>By reviewing the logs, we may be able to perform the following: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Identify successful and failed logon attempts and determine their origin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Track the creation, start, and stop of system services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Track usage of specific applications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Track alterations to the audit policy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Track changes to user permissions</a:t>
            </a:r>
          </a:p>
          <a:p>
            <a:pPr lvl="1"/>
            <a:r>
              <a:rPr lang="en-US" sz="2400" dirty="0"/>
              <a:t>Monitor events generated by installed applications (such as antivirus, database etc.)</a:t>
            </a:r>
          </a:p>
        </p:txBody>
      </p:sp>
      <p:pic>
        <p:nvPicPr>
          <p:cNvPr id="4" name="0335">
            <a:hlinkClick r:id="" action="ppaction://media"/>
            <a:extLst>
              <a:ext uri="{FF2B5EF4-FFF2-40B4-BE49-F238E27FC236}">
                <a16:creationId xmlns:a16="http://schemas.microsoft.com/office/drawing/2014/main" id="{D8F97B87-9BC6-4988-AA43-667E804A53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7460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08"/>
    </mc:Choice>
    <mc:Fallback xmlns="">
      <p:transition spd="slow" advTm="125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Event Logs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All versions of Windows maintain three core event logs: </a:t>
            </a:r>
            <a:r>
              <a:rPr lang="en-US" sz="2800" i="1" dirty="0">
                <a:highlight>
                  <a:srgbClr val="FFFF00"/>
                </a:highlight>
              </a:rPr>
              <a:t>Application, System</a:t>
            </a:r>
            <a:r>
              <a:rPr lang="en-US" sz="2800" dirty="0">
                <a:highlight>
                  <a:srgbClr val="FFFF00"/>
                </a:highlight>
              </a:rPr>
              <a:t>, and </a:t>
            </a:r>
            <a:r>
              <a:rPr lang="en-US" sz="2800" i="1" dirty="0">
                <a:highlight>
                  <a:srgbClr val="FFFF00"/>
                </a:highlight>
              </a:rPr>
              <a:t>Security</a:t>
            </a:r>
            <a:r>
              <a:rPr lang="en-US" sz="2800" dirty="0"/>
              <a:t>.</a:t>
            </a:r>
          </a:p>
          <a:p>
            <a:r>
              <a:rPr lang="en-US" sz="2800" dirty="0"/>
              <a:t>Activities related to user programs and commercial off-the-shelf applications populate the </a:t>
            </a:r>
            <a:r>
              <a:rPr lang="en-US" sz="2800" i="1" dirty="0">
                <a:solidFill>
                  <a:srgbClr val="7030A0"/>
                </a:solidFill>
              </a:rPr>
              <a:t>Application</a:t>
            </a:r>
            <a:r>
              <a:rPr lang="en-US" sz="2800" dirty="0"/>
              <a:t> log.</a:t>
            </a:r>
          </a:p>
          <a:p>
            <a:r>
              <a:rPr lang="en-US" sz="2800" dirty="0"/>
              <a:t>Application events that are audited by Windows include any errors or information that an application wants to report.</a:t>
            </a:r>
          </a:p>
          <a:p>
            <a:pPr lvl="1"/>
            <a:r>
              <a:rPr lang="en-US" sz="2400" dirty="0"/>
              <a:t>Host-based security tools such as antivirus and Intrusion prevention systems often record events to this log.</a:t>
            </a:r>
          </a:p>
        </p:txBody>
      </p:sp>
      <p:pic>
        <p:nvPicPr>
          <p:cNvPr id="4" name="0336">
            <a:hlinkClick r:id="" action="ppaction://media"/>
            <a:extLst>
              <a:ext uri="{FF2B5EF4-FFF2-40B4-BE49-F238E27FC236}">
                <a16:creationId xmlns:a16="http://schemas.microsoft.com/office/drawing/2014/main" id="{E1F9FD1D-5BEB-4B2C-811B-09C6EF3D1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91418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6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94"/>
    </mc:Choice>
    <mc:Fallback xmlns="">
      <p:transition spd="slow" advTm="31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Event Logs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Windows authentication and security processes record events in the </a:t>
            </a:r>
            <a:r>
              <a:rPr lang="en-US" sz="2800" i="1" dirty="0">
                <a:solidFill>
                  <a:srgbClr val="7030A0"/>
                </a:solidFill>
              </a:rPr>
              <a:t>Security</a:t>
            </a:r>
            <a:r>
              <a:rPr lang="en-US" sz="2800" dirty="0"/>
              <a:t> log.</a:t>
            </a:r>
          </a:p>
          <a:p>
            <a:r>
              <a:rPr lang="en-US" sz="2800" dirty="0"/>
              <a:t>This log can include user logon and logoff attempts, account creation, changes to user privileges or credentials, changes to audit policy, process execution, and file and directory access.</a:t>
            </a:r>
          </a:p>
          <a:p>
            <a:r>
              <a:rPr lang="en-US" sz="2800" dirty="0"/>
              <a:t>Local or Group Policy settings can configure exactly which security events are captured and logged.</a:t>
            </a:r>
          </a:p>
        </p:txBody>
      </p:sp>
      <p:pic>
        <p:nvPicPr>
          <p:cNvPr id="4" name="0337">
            <a:hlinkClick r:id="" action="ppaction://media"/>
            <a:extLst>
              <a:ext uri="{FF2B5EF4-FFF2-40B4-BE49-F238E27FC236}">
                <a16:creationId xmlns:a16="http://schemas.microsoft.com/office/drawing/2014/main" id="{215429F7-6409-40E3-80F9-A65B8178A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1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85"/>
    </mc:Choice>
    <mc:Fallback xmlns="">
      <p:transition spd="slow" advTm="30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Event Logs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</a:t>
            </a:r>
            <a:r>
              <a:rPr lang="en-US" sz="2800" i="1" dirty="0">
                <a:solidFill>
                  <a:srgbClr val="7030A0"/>
                </a:solidFill>
              </a:rPr>
              <a:t>System</a:t>
            </a:r>
            <a:r>
              <a:rPr lang="en-US" sz="2800" dirty="0"/>
              <a:t> event logs events reported by a variety of core OS components.</a:t>
            </a:r>
          </a:p>
          <a:p>
            <a:r>
              <a:rPr lang="en-US" sz="2800" dirty="0"/>
              <a:t>Its contents can include Windows service events, changes to system time, driver loads and unloads, and network configuration issues.</a:t>
            </a:r>
          </a:p>
          <a:p>
            <a:endParaRPr lang="en-US" sz="2800" dirty="0"/>
          </a:p>
        </p:txBody>
      </p:sp>
      <p:pic>
        <p:nvPicPr>
          <p:cNvPr id="4" name="0338">
            <a:hlinkClick r:id="" action="ppaction://media"/>
            <a:extLst>
              <a:ext uri="{FF2B5EF4-FFF2-40B4-BE49-F238E27FC236}">
                <a16:creationId xmlns:a16="http://schemas.microsoft.com/office/drawing/2014/main" id="{7C949371-711E-4117-83EA-7D05D9A09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54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5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30"/>
    </mc:Choice>
    <mc:Fallback xmlns="">
      <p:transition spd="slow" advTm="1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Event Logs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7172"/>
            <a:ext cx="9144000" cy="5123656"/>
          </a:xfrm>
        </p:spPr>
        <p:txBody>
          <a:bodyPr/>
          <a:lstStyle/>
          <a:p>
            <a:r>
              <a:rPr lang="en-US" sz="2400" dirty="0"/>
              <a:t>Acquiring Windows event logs is a straightforward file acquisition task.</a:t>
            </a:r>
          </a:p>
          <a:p>
            <a:r>
              <a:rPr lang="en-US" sz="2400" dirty="0"/>
              <a:t>Each log is stored in a separate file in paths specified within registry key </a:t>
            </a:r>
            <a:r>
              <a:rPr lang="en-US" sz="2400" dirty="0">
                <a:solidFill>
                  <a:srgbClr val="0033CC"/>
                </a:solidFill>
              </a:rPr>
              <a:t>HKEY_LOCAL_MACHINE\SYSTEM\</a:t>
            </a:r>
            <a:r>
              <a:rPr lang="en-US" sz="2400" dirty="0" err="1">
                <a:solidFill>
                  <a:srgbClr val="0033CC"/>
                </a:solidFill>
              </a:rPr>
              <a:t>CurrentControlSet</a:t>
            </a:r>
            <a:r>
              <a:rPr lang="en-US" sz="2400" dirty="0">
                <a:solidFill>
                  <a:srgbClr val="0033CC"/>
                </a:solidFill>
              </a:rPr>
              <a:t>\Services\</a:t>
            </a:r>
            <a:r>
              <a:rPr lang="en-US" sz="2400" dirty="0" err="1">
                <a:solidFill>
                  <a:srgbClr val="0033CC"/>
                </a:solidFill>
              </a:rPr>
              <a:t>Eventlog</a:t>
            </a:r>
            <a:r>
              <a:rPr lang="en-US" sz="2400" dirty="0">
                <a:solidFill>
                  <a:srgbClr val="0033CC"/>
                </a:solidFill>
              </a:rPr>
              <a:t>.</a:t>
            </a:r>
          </a:p>
          <a:p>
            <a:r>
              <a:rPr lang="en-US" sz="2400" dirty="0"/>
              <a:t>On Windows 7/10/11, the default paths are:</a:t>
            </a:r>
          </a:p>
          <a:p>
            <a:pPr marL="0" indent="357188">
              <a:buNone/>
            </a:pPr>
            <a:r>
              <a:rPr lang="en-US" sz="2400" dirty="0"/>
              <a:t>Application:</a:t>
            </a:r>
          </a:p>
          <a:p>
            <a:pPr marL="0" indent="357188">
              <a:buNone/>
            </a:pPr>
            <a:r>
              <a:rPr lang="en-US" sz="2400" dirty="0">
                <a:solidFill>
                  <a:srgbClr val="0033CC"/>
                </a:solidFill>
              </a:rPr>
              <a:t>%SYSTEMROOT%\System32\</a:t>
            </a:r>
            <a:r>
              <a:rPr lang="en-US" sz="2400" dirty="0" err="1">
                <a:solidFill>
                  <a:srgbClr val="0033CC"/>
                </a:solidFill>
              </a:rPr>
              <a:t>Winevt</a:t>
            </a:r>
            <a:r>
              <a:rPr lang="en-US" sz="2400" dirty="0">
                <a:solidFill>
                  <a:srgbClr val="0033CC"/>
                </a:solidFill>
              </a:rPr>
              <a:t>\Logs\</a:t>
            </a:r>
            <a:r>
              <a:rPr lang="en-US" sz="2400" dirty="0" err="1">
                <a:solidFill>
                  <a:srgbClr val="0033CC"/>
                </a:solidFill>
              </a:rPr>
              <a:t>Application.evtx</a:t>
            </a:r>
            <a:endParaRPr lang="en-US" sz="2400" dirty="0">
              <a:solidFill>
                <a:srgbClr val="0033CC"/>
              </a:solidFill>
            </a:endParaRPr>
          </a:p>
          <a:p>
            <a:pPr marL="0" indent="357188">
              <a:buNone/>
            </a:pPr>
            <a:r>
              <a:rPr lang="en-US" sz="2400" dirty="0"/>
              <a:t>System:</a:t>
            </a:r>
          </a:p>
          <a:p>
            <a:pPr marL="0" indent="357188">
              <a:buNone/>
            </a:pPr>
            <a:r>
              <a:rPr lang="en-US" sz="2400" dirty="0">
                <a:solidFill>
                  <a:srgbClr val="0033CC"/>
                </a:solidFill>
              </a:rPr>
              <a:t>%SYSTEMROOT%\System32\</a:t>
            </a:r>
            <a:r>
              <a:rPr lang="en-US" sz="2400" dirty="0" err="1">
                <a:solidFill>
                  <a:srgbClr val="0033CC"/>
                </a:solidFill>
              </a:rPr>
              <a:t>Winevt</a:t>
            </a:r>
            <a:r>
              <a:rPr lang="en-US" sz="2400" dirty="0">
                <a:solidFill>
                  <a:srgbClr val="0033CC"/>
                </a:solidFill>
              </a:rPr>
              <a:t>\Logs\</a:t>
            </a:r>
            <a:r>
              <a:rPr lang="en-US" sz="2400" dirty="0" err="1">
                <a:solidFill>
                  <a:srgbClr val="0033CC"/>
                </a:solidFill>
              </a:rPr>
              <a:t>System.evtx</a:t>
            </a:r>
            <a:endParaRPr lang="en-US" sz="2400" dirty="0">
              <a:solidFill>
                <a:srgbClr val="0033CC"/>
              </a:solidFill>
            </a:endParaRPr>
          </a:p>
          <a:p>
            <a:pPr marL="0" indent="357188">
              <a:buNone/>
            </a:pPr>
            <a:r>
              <a:rPr lang="en-US" sz="2400" dirty="0"/>
              <a:t>Security:</a:t>
            </a:r>
          </a:p>
          <a:p>
            <a:pPr marL="0" indent="357188">
              <a:buNone/>
            </a:pPr>
            <a:r>
              <a:rPr lang="en-US" sz="2400" dirty="0">
                <a:solidFill>
                  <a:srgbClr val="0033CC"/>
                </a:solidFill>
              </a:rPr>
              <a:t>%SYSTEMROOT%\System32\</a:t>
            </a:r>
            <a:r>
              <a:rPr lang="en-US" sz="2400" dirty="0" err="1">
                <a:solidFill>
                  <a:srgbClr val="0033CC"/>
                </a:solidFill>
              </a:rPr>
              <a:t>Winevt</a:t>
            </a:r>
            <a:r>
              <a:rPr lang="en-US" sz="2400" dirty="0">
                <a:solidFill>
                  <a:srgbClr val="0033CC"/>
                </a:solidFill>
              </a:rPr>
              <a:t>\Logs\</a:t>
            </a:r>
            <a:r>
              <a:rPr lang="en-US" sz="2400" dirty="0" err="1">
                <a:solidFill>
                  <a:srgbClr val="0033CC"/>
                </a:solidFill>
              </a:rPr>
              <a:t>Security.evtx</a:t>
            </a:r>
            <a:endParaRPr lang="en-US" sz="2400" dirty="0">
              <a:solidFill>
                <a:srgbClr val="0033CC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33CC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0339">
            <a:hlinkClick r:id="" action="ppaction://media"/>
            <a:extLst>
              <a:ext uri="{FF2B5EF4-FFF2-40B4-BE49-F238E27FC236}">
                <a16:creationId xmlns:a16="http://schemas.microsoft.com/office/drawing/2014/main" id="{8655B30C-35C0-4600-88BA-CAF2C53F8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78762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7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22"/>
    </mc:Choice>
    <mc:Fallback xmlns="">
      <p:transition spd="slow" advTm="19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to understand a little more about how data are stored in hard disk before going into the different extraction and analysis methods.</a:t>
            </a:r>
          </a:p>
          <a:p>
            <a:endParaRPr lang="en-US" dirty="0"/>
          </a:p>
        </p:txBody>
      </p:sp>
      <p:pic>
        <p:nvPicPr>
          <p:cNvPr id="4" name="0304">
            <a:hlinkClick r:id="" action="ppaction://media"/>
            <a:extLst>
              <a:ext uri="{FF2B5EF4-FFF2-40B4-BE49-F238E27FC236}">
                <a16:creationId xmlns:a16="http://schemas.microsoft.com/office/drawing/2014/main" id="{A891E8F5-40F8-4C73-B084-1A887E42C7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9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2"/>
    </mc:Choice>
    <mc:Fallback xmlns="">
      <p:transition spd="slow" advTm="18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Event Logs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08720"/>
            <a:ext cx="8153400" cy="5339680"/>
          </a:xfrm>
        </p:spPr>
        <p:txBody>
          <a:bodyPr/>
          <a:lstStyle/>
          <a:p>
            <a:r>
              <a:rPr lang="en-US" sz="2600" dirty="0"/>
              <a:t>Click Start and enter “Regedit” to open up Registry Editor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55" y="2406252"/>
            <a:ext cx="8812089" cy="38421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H="1">
            <a:off x="8178552" y="3212976"/>
            <a:ext cx="432048" cy="4320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4" name="0340">
            <a:hlinkClick r:id="" action="ppaction://media"/>
            <a:extLst>
              <a:ext uri="{FF2B5EF4-FFF2-40B4-BE49-F238E27FC236}">
                <a16:creationId xmlns:a16="http://schemas.microsoft.com/office/drawing/2014/main" id="{A6C81DCA-1826-494D-8CFC-A8EC7E556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6689" y="585403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4"/>
    </mc:Choice>
    <mc:Fallback xmlns="">
      <p:transition spd="slow" advTm="7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Event Viewer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6712"/>
            <a:ext cx="8153400" cy="5411688"/>
          </a:xfrm>
        </p:spPr>
        <p:txBody>
          <a:bodyPr/>
          <a:lstStyle/>
          <a:p>
            <a:r>
              <a:rPr lang="en-US" sz="2800" dirty="0"/>
              <a:t>Click Start &gt; Control Panel &gt; Administrative Tools &gt; Event Viewer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86" y="1751025"/>
            <a:ext cx="6504942" cy="452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0341">
            <a:hlinkClick r:id="" action="ppaction://media"/>
            <a:extLst>
              <a:ext uri="{FF2B5EF4-FFF2-40B4-BE49-F238E27FC236}">
                <a16:creationId xmlns:a16="http://schemas.microsoft.com/office/drawing/2014/main" id="{D5385A47-CED6-4833-B22B-392D41ADA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66386" y="591418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7"/>
    </mc:Choice>
    <mc:Fallback xmlns="">
      <p:transition spd="slow" advTm="14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Event 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Every type of event tracked in </a:t>
            </a:r>
            <a:r>
              <a:rPr lang="en-US" sz="2800" dirty="0">
                <a:highlight>
                  <a:srgbClr val="FFFF00"/>
                </a:highlight>
              </a:rPr>
              <a:t>Windows event logs has an associated ID value.</a:t>
            </a:r>
          </a:p>
          <a:p>
            <a:r>
              <a:rPr lang="en-US" sz="2800" dirty="0"/>
              <a:t>These IDs are often more useful than the event message itself.</a:t>
            </a:r>
          </a:p>
          <a:p>
            <a:r>
              <a:rPr lang="en-US" sz="2800" dirty="0"/>
              <a:t>Microsoft provides a useful search engine, called Event and Errors Message Center that FI can query:</a:t>
            </a:r>
          </a:p>
          <a:p>
            <a:pPr lvl="1"/>
            <a:r>
              <a:rPr lang="en-US" sz="2400" dirty="0">
                <a:hlinkClick r:id="rId4"/>
              </a:rPr>
              <a:t>www.myeventlog.com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https://www.ultimatewindowssecurity.com/securitylog/encyclopedia/</a:t>
            </a:r>
            <a:endParaRPr lang="en-US" sz="2400" dirty="0"/>
          </a:p>
          <a:p>
            <a:r>
              <a:rPr lang="en-US" sz="2800" dirty="0"/>
              <a:t>Note that these websites lack coverage of event IDs from Applications and Services logs.</a:t>
            </a:r>
          </a:p>
        </p:txBody>
      </p:sp>
      <p:pic>
        <p:nvPicPr>
          <p:cNvPr id="4" name="0342">
            <a:hlinkClick r:id="" action="ppaction://media"/>
            <a:extLst>
              <a:ext uri="{FF2B5EF4-FFF2-40B4-BE49-F238E27FC236}">
                <a16:creationId xmlns:a16="http://schemas.microsoft.com/office/drawing/2014/main" id="{B6E25B75-198A-4F63-B6D8-7402D173E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7600" y="58179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6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8"/>
    </mc:Choice>
    <mc:Fallback xmlns="">
      <p:transition spd="slow" advTm="2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Event ID: 540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9" y="1098894"/>
            <a:ext cx="6977062" cy="4782169"/>
          </a:xfrm>
          <a:prstGeom prst="rect">
            <a:avLst/>
          </a:prstGeom>
        </p:spPr>
      </p:pic>
      <p:pic>
        <p:nvPicPr>
          <p:cNvPr id="3" name="0343">
            <a:hlinkClick r:id="" action="ppaction://media"/>
            <a:extLst>
              <a:ext uri="{FF2B5EF4-FFF2-40B4-BE49-F238E27FC236}">
                <a16:creationId xmlns:a16="http://schemas.microsoft.com/office/drawing/2014/main" id="{5A5158B4-40E4-4A7B-817E-980D84731E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58810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7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5"/>
    </mc:Choice>
    <mc:Fallback xmlns="">
      <p:transition spd="slow" advTm="4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Understanding Logon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0728"/>
            <a:ext cx="8153400" cy="5267672"/>
          </a:xfrm>
        </p:spPr>
        <p:txBody>
          <a:bodyPr/>
          <a:lstStyle/>
          <a:p>
            <a:r>
              <a:rPr lang="en-US" sz="2800" dirty="0"/>
              <a:t>Let’s look an example of a logon event.</a:t>
            </a:r>
          </a:p>
          <a:p>
            <a:pPr marL="0" indent="0">
              <a:buNone/>
            </a:pPr>
            <a:endParaRPr lang="en-US" sz="1800" b="0" dirty="0">
              <a:latin typeface="Batang" panose="02030600000101010101" pitchFamily="18" charset="-127"/>
              <a:ea typeface="Batang" panose="02030600000101010101" pitchFamily="18" charset="-127"/>
              <a:cs typeface="Arial Unicode MS" panose="020B0604020202020204" pitchFamily="34" charset="-128"/>
            </a:endParaRPr>
          </a:p>
          <a:p>
            <a:pPr marL="0" indent="0">
              <a:buNone/>
            </a:pPr>
            <a:r>
              <a:rPr lang="en-US" sz="1800" b="0" dirty="0"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8"/>
              </a:rPr>
              <a:t>Event ID: 540</a:t>
            </a:r>
          </a:p>
          <a:p>
            <a:pPr marL="0" indent="0">
              <a:buNone/>
            </a:pPr>
            <a:endParaRPr lang="en-US" sz="1800" b="0" dirty="0">
              <a:latin typeface="Batang" panose="02030600000101010101" pitchFamily="18" charset="-127"/>
              <a:ea typeface="Batang" panose="02030600000101010101" pitchFamily="18" charset="-127"/>
              <a:cs typeface="Arial Unicode MS" panose="020B0604020202020204" pitchFamily="34" charset="-128"/>
            </a:endParaRPr>
          </a:p>
          <a:p>
            <a:pPr marL="0" indent="0">
              <a:buNone/>
            </a:pPr>
            <a:r>
              <a:rPr lang="en-US" sz="1800" b="0" dirty="0"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8"/>
              </a:rPr>
              <a:t>Successful Network Logon:</a:t>
            </a:r>
          </a:p>
          <a:p>
            <a:pPr marL="0" indent="0">
              <a:buNone/>
            </a:pPr>
            <a:r>
              <a:rPr lang="en-US" sz="1800" b="0" dirty="0"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8"/>
              </a:rPr>
              <a:t>User Name: Administrator</a:t>
            </a:r>
          </a:p>
          <a:p>
            <a:pPr marL="0" indent="0">
              <a:buNone/>
            </a:pPr>
            <a:r>
              <a:rPr lang="en-US" sz="1800" b="0" dirty="0"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8"/>
              </a:rPr>
              <a:t>Domain: CORPDOMAIN</a:t>
            </a:r>
          </a:p>
          <a:p>
            <a:pPr marL="0" indent="0">
              <a:buNone/>
            </a:pPr>
            <a:r>
              <a:rPr lang="en-US" sz="1800" b="0" dirty="0"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8"/>
              </a:rPr>
              <a:t>Logon ID: (0x0, 0x3E2C4E73)</a:t>
            </a:r>
          </a:p>
          <a:p>
            <a:pPr marL="0" indent="0">
              <a:buNone/>
            </a:pPr>
            <a:r>
              <a:rPr lang="en-US" sz="1800" b="0" dirty="0"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8"/>
              </a:rPr>
              <a:t>Logon Type: 3</a:t>
            </a:r>
          </a:p>
          <a:p>
            <a:pPr marL="0" indent="0">
              <a:buNone/>
            </a:pPr>
            <a:r>
              <a:rPr lang="en-US" sz="1800" b="0" dirty="0"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8"/>
              </a:rPr>
              <a:t>Logon Process: </a:t>
            </a:r>
            <a:r>
              <a:rPr lang="en-US" sz="1800" b="0" dirty="0" err="1"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8"/>
              </a:rPr>
              <a:t>NtLmSsp</a:t>
            </a:r>
            <a:endParaRPr lang="en-US" sz="1800" b="0" dirty="0">
              <a:latin typeface="Batang" panose="02030600000101010101" pitchFamily="18" charset="-127"/>
              <a:ea typeface="Batang" panose="02030600000101010101" pitchFamily="18" charset="-127"/>
              <a:cs typeface="Arial Unicode MS" panose="020B0604020202020204" pitchFamily="34" charset="-128"/>
            </a:endParaRPr>
          </a:p>
          <a:p>
            <a:pPr marL="0" indent="0">
              <a:buNone/>
            </a:pPr>
            <a:r>
              <a:rPr lang="en-US" sz="1800" b="0" dirty="0"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8"/>
              </a:rPr>
              <a:t>Authentication Package: NTLM</a:t>
            </a:r>
          </a:p>
          <a:p>
            <a:pPr marL="0" indent="0">
              <a:buNone/>
            </a:pPr>
            <a:r>
              <a:rPr lang="en-US" sz="1800" b="0" dirty="0"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8"/>
              </a:rPr>
              <a:t>Workstation Name: laptop1022</a:t>
            </a:r>
          </a:p>
          <a:p>
            <a:pPr marL="0" indent="0">
              <a:buNone/>
            </a:pPr>
            <a:r>
              <a:rPr lang="en-US" sz="1800" b="0" dirty="0">
                <a:latin typeface="Batang" panose="02030600000101010101" pitchFamily="18" charset="-127"/>
                <a:ea typeface="Batang" panose="02030600000101010101" pitchFamily="18" charset="-127"/>
                <a:cs typeface="Arial Unicode MS" panose="020B0604020202020204" pitchFamily="34" charset="-128"/>
              </a:rPr>
              <a:t>Source Network Address: 10.0.1.13</a:t>
            </a:r>
          </a:p>
          <a:p>
            <a:pPr marL="0" indent="0">
              <a:buNone/>
            </a:pPr>
            <a:endParaRPr lang="en-US" sz="1800" b="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0344">
            <a:hlinkClick r:id="" action="ppaction://media"/>
            <a:extLst>
              <a:ext uri="{FF2B5EF4-FFF2-40B4-BE49-F238E27FC236}">
                <a16:creationId xmlns:a16="http://schemas.microsoft.com/office/drawing/2014/main" id="{332CBDB0-D4DA-4F68-91C8-D46F4A715B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4"/>
    </mc:Choice>
    <mc:Fallback xmlns="">
      <p:transition spd="slow" advTm="14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Understanding Logon Events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Here’s the definition for each field:</a:t>
            </a:r>
          </a:p>
          <a:p>
            <a:r>
              <a:rPr lang="en-US" sz="2800" dirty="0"/>
              <a:t>User Name 	</a:t>
            </a:r>
            <a:r>
              <a:rPr lang="en-US" sz="2800" b="0" dirty="0"/>
              <a:t>The account used to log on</a:t>
            </a:r>
          </a:p>
          <a:p>
            <a:r>
              <a:rPr lang="en-US" sz="2800" dirty="0"/>
              <a:t>Domain</a:t>
            </a:r>
            <a:r>
              <a:rPr lang="en-US" sz="2800" b="0" dirty="0"/>
              <a:t>		The domain associated with the user name. If the user is a local account, this field will contain the system’s host name.</a:t>
            </a:r>
          </a:p>
          <a:p>
            <a:r>
              <a:rPr lang="en-US" sz="2800" dirty="0"/>
              <a:t>Logon ID		</a:t>
            </a:r>
            <a:r>
              <a:rPr lang="en-US" sz="2800" b="0" dirty="0"/>
              <a:t>A unique session identifier. This value can be used to search or filter to find all event log entries associated with this logon session. </a:t>
            </a:r>
          </a:p>
          <a:p>
            <a:r>
              <a:rPr lang="en-US" sz="2800" dirty="0"/>
              <a:t>Logon Type</a:t>
            </a:r>
            <a:r>
              <a:rPr lang="en-US" sz="2800" b="0" dirty="0"/>
              <a:t>	A code referencing the type of logon initiated by the user. </a:t>
            </a:r>
            <a:endParaRPr lang="en-US" sz="2800" dirty="0"/>
          </a:p>
        </p:txBody>
      </p:sp>
      <p:pic>
        <p:nvPicPr>
          <p:cNvPr id="4" name="0345">
            <a:hlinkClick r:id="" action="ppaction://media"/>
            <a:extLst>
              <a:ext uri="{FF2B5EF4-FFF2-40B4-BE49-F238E27FC236}">
                <a16:creationId xmlns:a16="http://schemas.microsoft.com/office/drawing/2014/main" id="{41B0AB67-12CB-4FA7-BD42-996526EA5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9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3"/>
    </mc:Choice>
    <mc:Fallback xmlns="">
      <p:transition spd="slow" advTm="6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Understanding Logon Events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42" y="753616"/>
            <a:ext cx="8655496" cy="5411688"/>
          </a:xfrm>
        </p:spPr>
        <p:txBody>
          <a:bodyPr/>
          <a:lstStyle/>
          <a:p>
            <a:pPr marL="0" indent="0">
              <a:buNone/>
            </a:pPr>
            <a:r>
              <a:rPr lang="en-US" sz="2400" b="0" dirty="0"/>
              <a:t>The following table provides details on Logon Type and its possible values: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867663"/>
              </p:ext>
            </p:extLst>
          </p:nvPr>
        </p:nvGraphicFramePr>
        <p:xfrm>
          <a:off x="543744" y="1233264"/>
          <a:ext cx="842074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7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186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Brief</a:t>
                      </a:r>
                      <a:r>
                        <a:rPr lang="en-US" baseline="0" dirty="0"/>
                        <a:t> Descriptions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186">
                <a:tc>
                  <a:txBody>
                    <a:bodyPr/>
                    <a:lstStyle/>
                    <a:p>
                      <a:r>
                        <a:rPr lang="en-US" dirty="0"/>
                        <a:t>Interactive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user logged</a:t>
                      </a:r>
                      <a:r>
                        <a:rPr lang="en-US" baseline="0" dirty="0"/>
                        <a:t> on from the console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186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user logged on over the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186">
                <a:tc>
                  <a:txBody>
                    <a:bodyPr/>
                    <a:lstStyle/>
                    <a:p>
                      <a:r>
                        <a:rPr lang="en-US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logon session generated by a scheduled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186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Windows service logged on using its configured credentials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186">
                <a:tc>
                  <a:txBody>
                    <a:bodyPr/>
                    <a:lstStyle/>
                    <a:p>
                      <a:r>
                        <a:rPr lang="en-US" dirty="0"/>
                        <a:t>Proxy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Proxy-type logon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186">
                <a:tc>
                  <a:txBody>
                    <a:bodyPr/>
                    <a:lstStyle/>
                    <a:p>
                      <a:r>
                        <a:rPr lang="en-US" dirty="0"/>
                        <a:t>Unlock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user unlocked the system (e.g. resuming from screensaver)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186">
                <a:tc>
                  <a:txBody>
                    <a:bodyPr/>
                    <a:lstStyle/>
                    <a:p>
                      <a:r>
                        <a:rPr lang="en-US" dirty="0" err="1"/>
                        <a:t>NetworkCleartext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Generated by basic authentication logins on web servers.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8897">
                <a:tc>
                  <a:txBody>
                    <a:bodyPr/>
                    <a:lstStyle/>
                    <a:p>
                      <a:r>
                        <a:rPr lang="en-US" dirty="0" err="1"/>
                        <a:t>NewCredentials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assumed</a:t>
                      </a:r>
                      <a:r>
                        <a:rPr lang="en-US" baseline="0" dirty="0"/>
                        <a:t> a different set of credentials for a remote connection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186">
                <a:tc>
                  <a:txBody>
                    <a:bodyPr/>
                    <a:lstStyle/>
                    <a:p>
                      <a:r>
                        <a:rPr lang="en-US" dirty="0" err="1"/>
                        <a:t>RemoteInteractive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logged on via Terminal Services or Remote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8897">
                <a:tc>
                  <a:txBody>
                    <a:bodyPr/>
                    <a:lstStyle/>
                    <a:p>
                      <a:r>
                        <a:rPr lang="en-US" dirty="0" err="1"/>
                        <a:t>CacheInteractive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logged on with domain credentials that were validated using local cache data rather than domain controller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0A792C6-03CB-4E3D-9D6E-BE3C443E77A0}"/>
              </a:ext>
            </a:extLst>
          </p:cNvPr>
          <p:cNvSpPr/>
          <p:nvPr/>
        </p:nvSpPr>
        <p:spPr>
          <a:xfrm>
            <a:off x="323528" y="5905410"/>
            <a:ext cx="8770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https://www.computerworld.com/article/2556259/log-on-type-codes-revealed.html</a:t>
            </a:r>
            <a:endParaRPr lang="en-GB" sz="1600" dirty="0">
              <a:solidFill>
                <a:srgbClr val="FF0000"/>
              </a:solidFill>
            </a:endParaRPr>
          </a:p>
          <a:p>
            <a:endParaRPr lang="en-GB" sz="1600" dirty="0">
              <a:solidFill>
                <a:srgbClr val="FF0000"/>
              </a:solidFill>
            </a:endParaRPr>
          </a:p>
        </p:txBody>
      </p:sp>
      <p:pic>
        <p:nvPicPr>
          <p:cNvPr id="6" name="0346">
            <a:hlinkClick r:id="" action="ppaction://media"/>
            <a:extLst>
              <a:ext uri="{FF2B5EF4-FFF2-40B4-BE49-F238E27FC236}">
                <a16:creationId xmlns:a16="http://schemas.microsoft.com/office/drawing/2014/main" id="{BA7ECD11-BBF9-45E0-B426-0A7A41DCA3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0472" y="580526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9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91"/>
    </mc:Choice>
    <mc:Fallback xmlns="">
      <p:transition spd="slow" advTm="11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Understanding Logon Events – 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Logon Type field can be a useful data point when searching or filtering the security event log. For example:</a:t>
            </a:r>
          </a:p>
          <a:p>
            <a:pPr lvl="1"/>
            <a:r>
              <a:rPr lang="en-US" sz="2400" dirty="0"/>
              <a:t>If you know an attacker accesses the system using stolen credentials vis the “net use” command, you may want to disregard Unlock and Console logons as noise from legitimate system usage.</a:t>
            </a:r>
          </a:p>
          <a:p>
            <a:pPr lvl="1"/>
            <a:r>
              <a:rPr lang="en-US" sz="2400" dirty="0"/>
              <a:t>If an application service account is never supposed to log on interactively, you may want to focus on </a:t>
            </a:r>
            <a:r>
              <a:rPr lang="en-US" sz="2400" dirty="0" err="1"/>
              <a:t>RemoteInteractive</a:t>
            </a:r>
            <a:r>
              <a:rPr lang="en-US" sz="2400" dirty="0"/>
              <a:t> logon events with its credentials.</a:t>
            </a:r>
          </a:p>
        </p:txBody>
      </p:sp>
      <p:pic>
        <p:nvPicPr>
          <p:cNvPr id="4" name="0347">
            <a:hlinkClick r:id="" action="ppaction://media"/>
            <a:extLst>
              <a:ext uri="{FF2B5EF4-FFF2-40B4-BE49-F238E27FC236}">
                <a16:creationId xmlns:a16="http://schemas.microsoft.com/office/drawing/2014/main" id="{BBD30B76-B49F-4169-9938-E94BC9A71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1126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3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96"/>
    </mc:Choice>
    <mc:Fallback xmlns="">
      <p:transition spd="slow" advTm="37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Understanding Logon Events – 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Logon Process		</a:t>
            </a:r>
            <a:r>
              <a:rPr lang="en-US" sz="2800" b="0" dirty="0"/>
              <a:t>The process that initiated the logon event. </a:t>
            </a:r>
          </a:p>
          <a:p>
            <a:r>
              <a:rPr lang="en-US" sz="2800" dirty="0"/>
              <a:t>Authentication Package </a:t>
            </a:r>
            <a:r>
              <a:rPr lang="en-US" sz="2800" b="0" dirty="0"/>
              <a:t>The security and authentication protocol used to process the logon event.</a:t>
            </a:r>
          </a:p>
          <a:p>
            <a:r>
              <a:rPr lang="en-US" sz="2800" dirty="0"/>
              <a:t>Workstation Name	</a:t>
            </a:r>
            <a:r>
              <a:rPr lang="en-US" sz="2800" b="0" dirty="0"/>
              <a:t>The source system from which the logon originated.</a:t>
            </a:r>
            <a:endParaRPr lang="en-US" sz="2800" dirty="0"/>
          </a:p>
          <a:p>
            <a:r>
              <a:rPr lang="en-US" sz="2800" dirty="0"/>
              <a:t>Source Network Address </a:t>
            </a:r>
            <a:r>
              <a:rPr lang="en-US" sz="2800" b="0" dirty="0"/>
              <a:t>The source IP address from which the logon originated.</a:t>
            </a:r>
            <a:endParaRPr lang="en-US" sz="2800" dirty="0"/>
          </a:p>
        </p:txBody>
      </p:sp>
      <p:pic>
        <p:nvPicPr>
          <p:cNvPr id="4" name="0348">
            <a:hlinkClick r:id="" action="ppaction://media"/>
            <a:extLst>
              <a:ext uri="{FF2B5EF4-FFF2-40B4-BE49-F238E27FC236}">
                <a16:creationId xmlns:a16="http://schemas.microsoft.com/office/drawing/2014/main" id="{7A359657-19EA-4EFF-B1E1-3A5B4397C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7600" y="5842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5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7"/>
    </mc:Choice>
    <mc:Fallback xmlns="">
      <p:transition spd="slow" advTm="31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153400" cy="5181600"/>
          </a:xfrm>
        </p:spPr>
        <p:txBody>
          <a:bodyPr/>
          <a:lstStyle/>
          <a:p>
            <a:r>
              <a:rPr lang="en-US" sz="2800" dirty="0"/>
              <a:t>Evidence examination includes extraction and analysis of evidence.</a:t>
            </a:r>
          </a:p>
          <a:p>
            <a:r>
              <a:rPr lang="en-US" sz="2800" dirty="0"/>
              <a:t>We covered 5 types of extraction methods: manual inspection, file Signatures, metadata, string and keyword searching, and file carving.</a:t>
            </a:r>
          </a:p>
          <a:p>
            <a:r>
              <a:rPr lang="en-US" sz="2800" dirty="0"/>
              <a:t>We covered 3 types of analysis methods: Timeframe, Data hiding, Application and file.</a:t>
            </a:r>
          </a:p>
          <a:p>
            <a:r>
              <a:rPr lang="en-US" sz="2800" dirty="0"/>
              <a:t>Event logs (Application, System and Security) are commonly used in forensic investigations to gather evidence and find out more about attacker’s intention.</a:t>
            </a:r>
          </a:p>
          <a:p>
            <a:endParaRPr lang="en-US" sz="2800" dirty="0"/>
          </a:p>
        </p:txBody>
      </p:sp>
      <p:pic>
        <p:nvPicPr>
          <p:cNvPr id="4" name="0349">
            <a:hlinkClick r:id="" action="ppaction://media"/>
            <a:extLst>
              <a:ext uri="{FF2B5EF4-FFF2-40B4-BE49-F238E27FC236}">
                <a16:creationId xmlns:a16="http://schemas.microsoft.com/office/drawing/2014/main" id="{AB48B894-64D8-4448-8B6C-1D32CF1AB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01505" y="583964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5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4"/>
    </mc:Choice>
    <mc:Fallback xmlns="">
      <p:transition spd="slow" advTm="44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Hard Disk Drive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33482"/>
            <a:ext cx="8548718" cy="5181600"/>
          </a:xfrm>
        </p:spPr>
        <p:txBody>
          <a:bodyPr/>
          <a:lstStyle/>
          <a:p>
            <a:r>
              <a:rPr lang="en-US" dirty="0"/>
              <a:t>Main storage media for most computer systems.</a:t>
            </a:r>
          </a:p>
          <a:p>
            <a:r>
              <a:rPr lang="en-US" dirty="0"/>
              <a:t>Holds the </a:t>
            </a:r>
          </a:p>
          <a:p>
            <a:pPr lvl="1"/>
            <a:r>
              <a:rPr lang="en-US" dirty="0"/>
              <a:t>Boot files</a:t>
            </a:r>
          </a:p>
          <a:p>
            <a:pPr lvl="1"/>
            <a:r>
              <a:rPr lang="en-US" dirty="0"/>
              <a:t>Operating system files</a:t>
            </a:r>
          </a:p>
          <a:p>
            <a:pPr lvl="1"/>
            <a:r>
              <a:rPr lang="en-US" dirty="0"/>
              <a:t>Programs files and</a:t>
            </a:r>
          </a:p>
          <a:p>
            <a:pPr lvl="1"/>
            <a:r>
              <a:rPr lang="en-US" dirty="0"/>
              <a:t>Data files</a:t>
            </a:r>
          </a:p>
        </p:txBody>
      </p:sp>
      <p:pic>
        <p:nvPicPr>
          <p:cNvPr id="4" name="0305">
            <a:hlinkClick r:id="" action="ppaction://media"/>
            <a:extLst>
              <a:ext uri="{FF2B5EF4-FFF2-40B4-BE49-F238E27FC236}">
                <a16:creationId xmlns:a16="http://schemas.microsoft.com/office/drawing/2014/main" id="{C21D22F9-4D70-45F3-BD7F-17965F9B7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73695" y="582451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40"/>
    </mc:Choice>
    <mc:Fallback xmlns="">
      <p:transition spd="slow" advTm="55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Hard Disk Drive – cont. (Optional)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6790"/>
            <a:ext cx="8367464" cy="4676788"/>
          </a:xfrm>
        </p:spPr>
        <p:txBody>
          <a:bodyPr/>
          <a:lstStyle/>
          <a:p>
            <a:r>
              <a:rPr lang="en-SG" sz="2800" dirty="0">
                <a:solidFill>
                  <a:srgbClr val="FF0000"/>
                </a:solidFill>
              </a:rPr>
              <a:t>Tracks</a:t>
            </a:r>
            <a:r>
              <a:rPr lang="en-SG" sz="2800" dirty="0"/>
              <a:t> are the thin concentric circular strips on a disk or platter surface which comprise the magnetic medium to which data is written by the drive heads.</a:t>
            </a:r>
          </a:p>
          <a:p>
            <a:r>
              <a:rPr lang="en-SG" sz="2800" dirty="0"/>
              <a:t>A </a:t>
            </a:r>
            <a:r>
              <a:rPr lang="en-SG" sz="2800" dirty="0">
                <a:solidFill>
                  <a:srgbClr val="FF0000"/>
                </a:solidFill>
              </a:rPr>
              <a:t>cylinder</a:t>
            </a:r>
            <a:r>
              <a:rPr lang="en-SG" sz="2800" dirty="0"/>
              <a:t> comprises the same track number on each platter, spanning all such tracks across each platter surface that is able to store data.</a:t>
            </a:r>
            <a:endParaRPr lang="en-US" sz="2800" dirty="0"/>
          </a:p>
          <a:p>
            <a:r>
              <a:rPr lang="en-US" sz="2800" dirty="0"/>
              <a:t>Data </a:t>
            </a:r>
            <a:r>
              <a:rPr lang="en-SG" sz="2800" dirty="0"/>
              <a:t>is written to and read from the surface of a platter by a device called a </a:t>
            </a:r>
            <a:r>
              <a:rPr lang="en-SG" sz="2800" dirty="0">
                <a:solidFill>
                  <a:srgbClr val="FF0000"/>
                </a:solidFill>
              </a:rPr>
              <a:t>head</a:t>
            </a:r>
            <a:r>
              <a:rPr lang="en-SG" sz="2800" dirty="0"/>
              <a:t>.</a:t>
            </a:r>
          </a:p>
          <a:p>
            <a:r>
              <a:rPr lang="en-US" sz="2800" dirty="0"/>
              <a:t>Tracks are divided into </a:t>
            </a:r>
            <a:r>
              <a:rPr lang="en-US" sz="2800" dirty="0">
                <a:solidFill>
                  <a:srgbClr val="FF0000"/>
                </a:solidFill>
              </a:rPr>
              <a:t>sectors</a:t>
            </a:r>
            <a:r>
              <a:rPr lang="en-US" sz="2800" dirty="0"/>
              <a:t>. </a:t>
            </a:r>
          </a:p>
          <a:p>
            <a:pPr lvl="1"/>
            <a:r>
              <a:rPr lang="en-US" sz="2400" dirty="0"/>
              <a:t>A sector is the smallest </a:t>
            </a:r>
            <a:r>
              <a:rPr lang="en-US" sz="2400" u="sng" dirty="0"/>
              <a:t>physical</a:t>
            </a:r>
            <a:r>
              <a:rPr lang="en-US" sz="2400" dirty="0"/>
              <a:t> storage unit on a disk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512 bytes in size.</a:t>
            </a:r>
          </a:p>
        </p:txBody>
      </p:sp>
      <p:pic>
        <p:nvPicPr>
          <p:cNvPr id="4" name="0306">
            <a:hlinkClick r:id="" action="ppaction://media"/>
            <a:extLst>
              <a:ext uri="{FF2B5EF4-FFF2-40B4-BE49-F238E27FC236}">
                <a16:creationId xmlns:a16="http://schemas.microsoft.com/office/drawing/2014/main" id="{35E9490D-3E44-442C-A4C3-91DE34C8F8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8464" y="589121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1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56"/>
    </mc:Choice>
    <mc:Fallback xmlns="">
      <p:transition spd="slow" advTm="40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Hard Disk Drive – cont. (Optional)</a:t>
            </a:r>
            <a:endParaRPr lang="en-SG" dirty="0">
              <a:latin typeface="+mn-lt"/>
            </a:endParaRPr>
          </a:p>
        </p:txBody>
      </p:sp>
      <p:pic>
        <p:nvPicPr>
          <p:cNvPr id="66562" name="Picture 2" descr="Cylinder, head, and sector of a hard drive.">
            <a:hlinkClick r:id="rId5" tooltip="Cylinder, head, and sector of a hard drive.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084046" y="857232"/>
            <a:ext cx="4845408" cy="5222273"/>
          </a:xfrm>
          <a:prstGeom prst="rect">
            <a:avLst/>
          </a:prstGeom>
          <a:noFill/>
        </p:spPr>
      </p:pic>
      <p:pic>
        <p:nvPicPr>
          <p:cNvPr id="3" name="0307">
            <a:hlinkClick r:id="" action="ppaction://media"/>
            <a:extLst>
              <a:ext uri="{FF2B5EF4-FFF2-40B4-BE49-F238E27FC236}">
                <a16:creationId xmlns:a16="http://schemas.microsoft.com/office/drawing/2014/main" id="{CAC0AD8A-AE47-491C-BCE6-ABC25020C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37600" y="58763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0"/>
    </mc:Choice>
    <mc:Fallback xmlns="">
      <p:transition spd="slow" advTm="7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0"/>
            <a:ext cx="8991600" cy="785794"/>
          </a:xfrm>
        </p:spPr>
        <p:txBody>
          <a:bodyPr/>
          <a:lstStyle/>
          <a:p>
            <a:r>
              <a:rPr lang="en-US" dirty="0">
                <a:latin typeface="+mn-lt"/>
              </a:rPr>
              <a:t>A Cluster of 4 Sectors (Optional)</a:t>
            </a:r>
            <a:endParaRPr lang="en-SG" dirty="0">
              <a:latin typeface="+mn-lt"/>
            </a:endParaRPr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115616" y="1941748"/>
            <a:ext cx="4939458" cy="320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7707" y="2154610"/>
            <a:ext cx="4450393" cy="277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0308">
            <a:hlinkClick r:id="" action="ppaction://media"/>
            <a:extLst>
              <a:ext uri="{FF2B5EF4-FFF2-40B4-BE49-F238E27FC236}">
                <a16:creationId xmlns:a16="http://schemas.microsoft.com/office/drawing/2014/main" id="{6EFE2B0E-9825-4386-B380-7C75D0CB3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7600" y="580526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4"/>
    </mc:Choice>
    <mc:Fallback xmlns="">
      <p:transition spd="slow" advTm="6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0"/>
            <a:ext cx="8991600" cy="785794"/>
          </a:xfrm>
        </p:spPr>
        <p:txBody>
          <a:bodyPr/>
          <a:lstStyle/>
          <a:p>
            <a:r>
              <a:rPr lang="en-US" dirty="0">
                <a:latin typeface="+mn-lt"/>
              </a:rPr>
              <a:t>Clusters (Optional)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57232"/>
            <a:ext cx="8548718" cy="3790960"/>
          </a:xfrm>
        </p:spPr>
        <p:txBody>
          <a:bodyPr/>
          <a:lstStyle/>
          <a:p>
            <a:r>
              <a:rPr lang="en-US" sz="2400" dirty="0"/>
              <a:t>Smallest </a:t>
            </a:r>
            <a:r>
              <a:rPr lang="en-US" sz="2400" dirty="0">
                <a:solidFill>
                  <a:srgbClr val="FF0000"/>
                </a:solidFill>
              </a:rPr>
              <a:t>allocation</a:t>
            </a:r>
            <a:r>
              <a:rPr lang="en-US" sz="2400" dirty="0"/>
              <a:t> unit of a hard disk.</a:t>
            </a:r>
          </a:p>
          <a:p>
            <a:r>
              <a:rPr lang="en-US" sz="2400" dirty="0"/>
              <a:t>A relevant formatting scheme determines range of tracks and sectors from 2 to 32.</a:t>
            </a:r>
          </a:p>
          <a:p>
            <a:r>
              <a:rPr lang="en-US" sz="2400"/>
              <a:t>An </a:t>
            </a:r>
            <a:r>
              <a:rPr lang="en-US" sz="2400" dirty="0"/>
              <a:t>allocation unit can be made of 2 or more sectors (2 sectors/cluster).</a:t>
            </a:r>
          </a:p>
          <a:p>
            <a:r>
              <a:rPr lang="en-US" sz="2400" dirty="0"/>
              <a:t>Any read or write operation consumes space of at least 1 cluster.</a:t>
            </a:r>
          </a:p>
          <a:p>
            <a:r>
              <a:rPr lang="en-US" sz="2400" dirty="0"/>
              <a:t>A lot of slack space or unused space is wasted in the cluster beyond the data size in the sector.</a:t>
            </a:r>
            <a:endParaRPr lang="en-SG" sz="240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4390" y="4513468"/>
            <a:ext cx="5016334" cy="171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0309">
            <a:hlinkClick r:id="" action="ppaction://media"/>
            <a:extLst>
              <a:ext uri="{FF2B5EF4-FFF2-40B4-BE49-F238E27FC236}">
                <a16:creationId xmlns:a16="http://schemas.microsoft.com/office/drawing/2014/main" id="{B5A487C1-1157-417B-91BB-A4994886F9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13537" y="582633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54"/>
    </mc:Choice>
    <mc:Fallback xmlns="">
      <p:transition spd="slow" advTm="38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376&quot;/&gt;&lt;/object&gt;&lt;object type=&quot;3&quot; unique_id=&quot;10006&quot;&gt;&lt;property id=&quot;20148&quot; value=&quot;5&quot;/&gt;&lt;property id=&quot;20300&quot; value=&quot;Slide 2 - &amp;quot;Objectives&amp;quot;&quot;/&gt;&lt;property id=&quot;20307&quot; value=&quot;380&quot;/&gt;&lt;/object&gt;&lt;object type=&quot;3&quot; unique_id=&quot;10008&quot;&gt;&lt;property id=&quot;20148&quot; value=&quot;5&quot;/&gt;&lt;property id=&quot;20300&quot; value=&quot;Slide 32 - &amp;quot;Reference Books&amp;quot;&quot;/&gt;&lt;property id=&quot;20307&quot; value=&quot;437&quot;/&gt;&lt;/object&gt;&lt;object type=&quot;3&quot; unique_id=&quot;10505&quot;&gt;&lt;property id=&quot;20148&quot; value=&quot;5&quot;/&gt;&lt;property id=&quot;20300&quot; value=&quot;Slide 4 - &amp;quot;Introduction to Physical Security&amp;quot;&quot;/&gt;&lt;property id=&quot;20307&quot; value=&quot;446&quot;/&gt;&lt;/object&gt;&lt;object type=&quot;3&quot; unique_id=&quot;10587&quot;&gt;&lt;property id=&quot;20148&quot; value=&quot;5&quot;/&gt;&lt;property id=&quot;20300&quot; value=&quot;Slide 8 - &amp;quot;Access Control&amp;quot;&quot;/&gt;&lt;property id=&quot;20307&quot; value=&quot;449&quot;/&gt;&lt;/object&gt;&lt;object type=&quot;3&quot; unique_id=&quot;10588&quot;&gt;&lt;property id=&quot;20148&quot; value=&quot;5&quot;/&gt;&lt;property id=&quot;20300&quot; value=&quot;Slide 21 - &amp;quot;Intrusion Detection&amp;quot;&quot;/&gt;&lt;property id=&quot;20307&quot; value=&quot;450&quot;/&gt;&lt;/object&gt;&lt;object type=&quot;3&quot; unique_id=&quot;10589&quot;&gt;&lt;property id=&quot;20148&quot; value=&quot;5&quot;/&gt;&lt;property id=&quot;20300&quot; value=&quot;Slide 18 - &amp;quot;Video Monitoring&amp;quot;&quot;/&gt;&lt;property id=&quot;20307&quot; value=&quot;451&quot;/&gt;&lt;/object&gt;&lt;object type=&quot;3&quot; unique_id=&quot;10787&quot;&gt;&lt;property id=&quot;20148&quot; value=&quot;5&quot;/&gt;&lt;property id=&quot;20300&quot; value=&quot;Slide 9 - &amp;quot;Facility Access Control&amp;quot;&quot;/&gt;&lt;property id=&quot;20307&quot; value=&quot;452&quot;/&gt;&lt;/object&gt;&lt;object type=&quot;3&quot; unique_id=&quot;10836&quot;&gt;&lt;property id=&quot;20148&quot; value=&quot;5&quot;/&gt;&lt;property id=&quot;20300&quot; value=&quot;Slide 14 - &amp;quot;Personnel Access Control&amp;quot;&quot;/&gt;&lt;property id=&quot;20307&quot; value=&quot;453&quot;/&gt;&lt;/object&gt;&lt;object type=&quot;3&quot; unique_id=&quot;10922&quot;&gt;&lt;property id=&quot;20148&quot; value=&quot;5&quot;/&gt;&lt;property id=&quot;20300&quot; value=&quot;Slide 17 - &amp;quot;Personnel Access Control – cont.&amp;quot;&quot;/&gt;&lt;property id=&quot;20307&quot; value=&quot;454&quot;/&gt;&lt;/object&gt;&lt;object type=&quot;3&quot; unique_id=&quot;11085&quot;&gt;&lt;property id=&quot;20148&quot; value=&quot;5&quot;/&gt;&lt;property id=&quot;20300&quot; value=&quot;Slide 10 - &amp;quot;Mechanical Locks&amp;quot;&quot;/&gt;&lt;property id=&quot;20307&quot; value=&quot;455&quot;/&gt;&lt;/object&gt;&lt;object type=&quot;3&quot; unique_id=&quot;11361&quot;&gt;&lt;property id=&quot;20148&quot; value=&quot;5&quot;/&gt;&lt;property id=&quot;20300&quot; value=&quot;Slide 12 - &amp;quot;Lock Picking&amp;quot;&quot;/&gt;&lt;property id=&quot;20307&quot; value=&quot;456&quot;/&gt;&lt;/object&gt;&lt;object type=&quot;3&quot; unique_id=&quot;11434&quot;&gt;&lt;property id=&quot;20148&quot; value=&quot;5&quot;/&gt;&lt;property id=&quot;20300&quot; value=&quot;Slide 19 - &amp;quot;Closed-Circuit TV (CCTV) System&amp;quot;&quot;/&gt;&lt;property id=&quot;20307&quot; value=&quot;457&quot;/&gt;&lt;/object&gt;&lt;object type=&quot;3&quot; unique_id=&quot;11591&quot;&gt;&lt;property id=&quot;20148&quot; value=&quot;5&quot;/&gt;&lt;property id=&quot;20300&quot; value=&quot;Slide 3 - &amp;quot;Why Physical Security?&amp;quot;&quot;/&gt;&lt;property id=&quot;20307&quot; value=&quot;459&quot;/&gt;&lt;/object&gt;&lt;object type=&quot;3&quot; unique_id=&quot;11812&quot;&gt;&lt;property id=&quot;20148&quot; value=&quot;5&quot;/&gt;&lt;property id=&quot;20300&quot; value=&quot;Slide 31 - &amp;quot;Summary&amp;quot;&quot;/&gt;&lt;property id=&quot;20307&quot; value=&quot;460&quot;/&gt;&lt;/object&gt;&lt;object type=&quot;3&quot; unique_id=&quot;11973&quot;&gt;&lt;property id=&quot;20148&quot; value=&quot;5&quot;/&gt;&lt;property id=&quot;20300&quot; value=&quot;Slide 5 - &amp;quot;Introduction to Physical Security – cont.&amp;quot;&quot;/&gt;&lt;property id=&quot;20307&quot; value=&quot;461&quot;/&gt;&lt;/object&gt;&lt;object type=&quot;3&quot; unique_id=&quot;12142&quot;&gt;&lt;property id=&quot;20148&quot; value=&quot;5&quot;/&gt;&lt;property id=&quot;20300&quot; value=&quot;Slide 11 - &amp;quot;Types of Tumbler Locks&amp;quot;&quot;/&gt;&lt;property id=&quot;20307&quot; value=&quot;462&quot;/&gt;&lt;/object&gt;&lt;object type=&quot;3&quot; unique_id=&quot;12253&quot;&gt;&lt;property id=&quot;20148&quot; value=&quot;5&quot;/&gt;&lt;property id=&quot;20300&quot; value=&quot;Slide 15 - &amp;quot;Biometric System &amp;quot;&quot;/&gt;&lt;property id=&quot;20307&quot; value=&quot;463&quot;/&gt;&lt;/object&gt;&lt;object type=&quot;3&quot; unique_id=&quot;12369&quot;&gt;&lt;property id=&quot;20148&quot; value=&quot;5&quot;/&gt;&lt;property id=&quot;20300&quot; value=&quot;Slide 20 - &amp;quot;Closed-Circuit TV (CCTV) System – cont.&amp;quot;&quot;/&gt;&lt;property id=&quot;20307&quot; value=&quot;464&quot;/&gt;&lt;/object&gt;&lt;object type=&quot;3&quot; unique_id=&quot;12682&quot;&gt;&lt;property id=&quot;20148&quot; value=&quot;5&quot;/&gt;&lt;property id=&quot;20300&quot; value=&quot;Slide 6 - &amp;quot;Physical Security Checklist&amp;quot;&quot;/&gt;&lt;property id=&quot;20307&quot; value=&quot;465&quot;/&gt;&lt;/object&gt;&lt;object type=&quot;3&quot; unique_id=&quot;12971&quot;&gt;&lt;property id=&quot;20148&quot; value=&quot;5&quot;/&gt;&lt;property id=&quot;20300&quot; value=&quot;Slide 16 - &amp;quot;Smart Cards&amp;quot;&quot;/&gt;&lt;property id=&quot;20307&quot; value=&quot;467&quot;/&gt;&lt;/object&gt;&lt;object type=&quot;3&quot; unique_id=&quot;12972&quot;&gt;&lt;property id=&quot;20148&quot; value=&quot;5&quot;/&gt;&lt;property id=&quot;20300&quot; value=&quot;Slide 22 - &amp;quot;Intrusion Detection Systems &amp;quot;&quot;/&gt;&lt;property id=&quot;20307&quot; value=&quot;466&quot;/&gt;&lt;/object&gt;&lt;object type=&quot;3&quot; unique_id=&quot;13289&quot;&gt;&lt;property id=&quot;20148&quot; value=&quot;5&quot;/&gt;&lt;property id=&quot;20300&quot; value=&quot;Slide 23 - &amp;quot;Intrusion Detection Systems – cont. &amp;quot;&quot;/&gt;&lt;property id=&quot;20307&quot; value=&quot;469&quot;/&gt;&lt;/object&gt;&lt;object type=&quot;3&quot; unique_id=&quot;13491&quot;&gt;&lt;property id=&quot;20148&quot; value=&quot;5&quot;/&gt;&lt;property id=&quot;20300&quot; value=&quot;Slide 7 - &amp;quot;Environmental Design&amp;quot;&quot;/&gt;&lt;property id=&quot;20307&quot; value=&quot;471&quot;/&gt;&lt;/object&gt;&lt;object type=&quot;3&quot; unique_id=&quot;13822&quot;&gt;&lt;property id=&quot;20148&quot; value=&quot;5&quot;/&gt;&lt;property id=&quot;20300&quot; value=&quot;Slide 25 - &amp;quot;Server Room&amp;quot;&quot;/&gt;&lt;property id=&quot;20307&quot; value=&quot;472&quot;/&gt;&lt;/object&gt;&lt;object type=&quot;3&quot; unique_id=&quot;14164&quot;&gt;&lt;property id=&quot;20148&quot; value=&quot;5&quot;/&gt;&lt;property id=&quot;20300&quot; value=&quot;Slide 26 - &amp;quot;A Secured Server Room&amp;quot;&quot;/&gt;&lt;property id=&quot;20307&quot; value=&quot;473&quot;/&gt;&lt;/object&gt;&lt;object type=&quot;3&quot; unique_id=&quot;14194&quot;&gt;&lt;property id=&quot;20148&quot; value=&quot;5&quot;/&gt;&lt;property id=&quot;20300&quot; value=&quot;Slide 27 - &amp;quot;Physical Attacks on Windows OS&amp;quot;&quot;/&gt;&lt;property id=&quot;20307&quot; value=&quot;474&quot;/&gt;&lt;/object&gt;&lt;object type=&quot;3&quot; unique_id=&quot;20844&quot;&gt;&lt;property id=&quot;20148&quot; value=&quot;5&quot;/&gt;&lt;property id=&quot;20300&quot; value=&quot;Slide 28 - &amp;quot;Offline Attacks&amp;quot;&quot;/&gt;&lt;property id=&quot;20307&quot; value=&quot;475&quot;/&gt;&lt;/object&gt;&lt;object type=&quot;3&quot; unique_id=&quot;21000&quot;&gt;&lt;property id=&quot;20148&quot; value=&quot;5&quot;/&gt;&lt;property id=&quot;20300&quot; value=&quot;Slide 30 - &amp;quot;Countermeasures&amp;quot;&quot;/&gt;&lt;property id=&quot;20307&quot; value=&quot;476&quot;/&gt;&lt;/object&gt;&lt;object type=&quot;3&quot; unique_id=&quot;21316&quot;&gt;&lt;property id=&quot;20148&quot; value=&quot;5&quot;/&gt;&lt;property id=&quot;20300&quot; value=&quot;Slide 29 - &amp;quot;Online Attacks&amp;quot;&quot;/&gt;&lt;property id=&quot;20307&quot; value=&quot;477&quot;/&gt;&lt;/object&gt;&lt;object type=&quot;3&quot; unique_id=&quot;21349&quot;&gt;&lt;property id=&quot;20148&quot; value=&quot;5&quot;/&gt;&lt;property id=&quot;20300&quot; value=&quot;Slide 24 - &amp;quot;Response &amp;quot;&quot;/&gt;&lt;property id=&quot;20307&quot; value=&quot;478&quot;/&gt;&lt;/object&gt;&lt;object type=&quot;3&quot; unique_id=&quot;21383&quot;&gt;&lt;property id=&quot;20148&quot; value=&quot;5&quot;/&gt;&lt;property id=&quot;20300&quot; value=&quot;Slide 13 - &amp;quot;Lock Picking – cont.&amp;quot;&quot;/&gt;&lt;property id=&quot;20307&quot; value=&quot;479&quot;/&gt;&lt;/object&gt;&lt;/object&gt;&lt;/object&gt;&lt;/database&gt;"/>
</p:tagLst>
</file>

<file path=ppt/theme/theme1.xml><?xml version="1.0" encoding="utf-8"?>
<a:theme xmlns:a="http://schemas.openxmlformats.org/drawingml/2006/main" name="Contport">
  <a:themeElements>
    <a:clrScheme name="Contpor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port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tpor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5B4D96DB587E42989A6DA86F8D438D" ma:contentTypeVersion="18" ma:contentTypeDescription="Create a new document." ma:contentTypeScope="" ma:versionID="27b2ad728c0d586e3d7bb482688600c1">
  <xsd:schema xmlns:xsd="http://www.w3.org/2001/XMLSchema" xmlns:xs="http://www.w3.org/2001/XMLSchema" xmlns:p="http://schemas.microsoft.com/office/2006/metadata/properties" xmlns:ns1="http://schemas.microsoft.com/sharepoint/v3" xmlns:ns2="ca7cff02-f992-47a1-a703-ade4bd02634a" xmlns:ns3="9552dbef-7a6a-4b43-9b20-c56e2880b8c9" targetNamespace="http://schemas.microsoft.com/office/2006/metadata/properties" ma:root="true" ma:fieldsID="d423fbab5da01a632d71b2dd205f6e7f" ns1:_="" ns2:_="" ns3:_="">
    <xsd:import namespace="http://schemas.microsoft.com/sharepoint/v3"/>
    <xsd:import namespace="ca7cff02-f992-47a1-a703-ade4bd02634a"/>
    <xsd:import namespace="9552dbef-7a6a-4b43-9b20-c56e2880b8c9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cff02-f992-47a1-a703-ade4bd0263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9677b16-c5f4-496b-b09b-a25880eeb7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2dbef-7a6a-4b43-9b20-c56e2880b8c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7374b399-ab63-44db-9bdf-2ccad3a5de9b}" ma:internalName="TaxCatchAll" ma:showField="CatchAllData" ma:web="9552dbef-7a6a-4b43-9b20-c56e2880b8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35DB04-68AF-4965-A7A2-04070C859F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DDAD3A-2DE5-4EC4-9D4F-B6CC10290D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a7cff02-f992-47a1-a703-ade4bd02634a"/>
    <ds:schemaRef ds:uri="9552dbef-7a6a-4b43-9b20-c56e2880b8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\\Ccsstaff1\software\office97\Template\Designs\CONTPORT.POT</Template>
  <TotalTime>15778</TotalTime>
  <Words>2863</Words>
  <Application>Microsoft Office PowerPoint</Application>
  <PresentationFormat>On-screen Show (4:3)</PresentationFormat>
  <Paragraphs>291</Paragraphs>
  <Slides>49</Slides>
  <Notes>6</Notes>
  <HiddenSlides>0</HiddenSlides>
  <MMClips>49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Batang</vt:lpstr>
      <vt:lpstr>Arial</vt:lpstr>
      <vt:lpstr>Arial Narrow</vt:lpstr>
      <vt:lpstr>Arial Unicode MS</vt:lpstr>
      <vt:lpstr>Calibri</vt:lpstr>
      <vt:lpstr>Tahoma</vt:lpstr>
      <vt:lpstr>Verdana</vt:lpstr>
      <vt:lpstr>Wingdings</vt:lpstr>
      <vt:lpstr>Contport</vt:lpstr>
      <vt:lpstr>PowerPoint Presentation</vt:lpstr>
      <vt:lpstr>Objectives</vt:lpstr>
      <vt:lpstr>Recall: Forensics in a Nutshell</vt:lpstr>
      <vt:lpstr>Refresh (Optional)</vt:lpstr>
      <vt:lpstr>Hard Disk Drive (Optional)</vt:lpstr>
      <vt:lpstr>Hard Disk Drive – cont. (Optional)</vt:lpstr>
      <vt:lpstr>Hard Disk Drive – cont. (Optional)</vt:lpstr>
      <vt:lpstr>A Cluster of 4 Sectors (Optional)</vt:lpstr>
      <vt:lpstr>Clusters (Optional)</vt:lpstr>
      <vt:lpstr>Slack Space</vt:lpstr>
      <vt:lpstr>Slack Space – cont.</vt:lpstr>
      <vt:lpstr>Slack Space – cont.</vt:lpstr>
      <vt:lpstr>Slack Space – cont.</vt:lpstr>
      <vt:lpstr>Activity 1</vt:lpstr>
      <vt:lpstr>Unallocated &amp; Allocated Space</vt:lpstr>
      <vt:lpstr>Unallocated &amp; Allocated Space</vt:lpstr>
      <vt:lpstr>Unallocated &amp; Slack Space</vt:lpstr>
      <vt:lpstr>Activity 2</vt:lpstr>
      <vt:lpstr>Evidence Examination</vt:lpstr>
      <vt:lpstr>Evidence Examination – Extraction</vt:lpstr>
      <vt:lpstr>Manual Inspection</vt:lpstr>
      <vt:lpstr>File Signatures</vt:lpstr>
      <vt:lpstr>Timestamp and other Metadata</vt:lpstr>
      <vt:lpstr>String or Keyword Searching </vt:lpstr>
      <vt:lpstr>File Carving</vt:lpstr>
      <vt:lpstr>File Carving – cont.</vt:lpstr>
      <vt:lpstr>Analysis of Extracted Data</vt:lpstr>
      <vt:lpstr>Timeframe Analysis</vt:lpstr>
      <vt:lpstr>Data Hiding Analysis</vt:lpstr>
      <vt:lpstr>Application and File Analysis</vt:lpstr>
      <vt:lpstr>Collecting Evidence from Operating System</vt:lpstr>
      <vt:lpstr>Finding Evidence in Web Browser</vt:lpstr>
      <vt:lpstr>Finding Evidence in Web Browser</vt:lpstr>
      <vt:lpstr>Finding Evidence in Chat Logs</vt:lpstr>
      <vt:lpstr>Event Logs</vt:lpstr>
      <vt:lpstr>Event Logs – cont.</vt:lpstr>
      <vt:lpstr>Event Logs – cont.</vt:lpstr>
      <vt:lpstr>Event Logs – cont.</vt:lpstr>
      <vt:lpstr>Event Logs – cont.</vt:lpstr>
      <vt:lpstr>Event Logs – cont.</vt:lpstr>
      <vt:lpstr>Event Viewer</vt:lpstr>
      <vt:lpstr>Event IDs</vt:lpstr>
      <vt:lpstr>Event ID: 540</vt:lpstr>
      <vt:lpstr>Understanding Logon Events</vt:lpstr>
      <vt:lpstr>Understanding Logon Events – cont.</vt:lpstr>
      <vt:lpstr>Understanding Logon Events – cont.</vt:lpstr>
      <vt:lpstr>Understanding Logon Events – cont. </vt:lpstr>
      <vt:lpstr>Understanding Logon Events – cont.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template</dc:title>
  <dc:creator>School of ICT</dc:creator>
  <cp:lastModifiedBy>Theresa Chua</cp:lastModifiedBy>
  <cp:revision>1057</cp:revision>
  <cp:lastPrinted>2015-01-13T01:54:30Z</cp:lastPrinted>
  <dcterms:created xsi:type="dcterms:W3CDTF">1995-05-28T16:29:18Z</dcterms:created>
  <dcterms:modified xsi:type="dcterms:W3CDTF">2025-12-16T23:17:02Z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0286cb9-b49f-4646-87a5-340028348160_Enabled">
    <vt:lpwstr>true</vt:lpwstr>
  </property>
  <property fmtid="{D5CDD505-2E9C-101B-9397-08002B2CF9AE}" pid="3" name="MSIP_Label_30286cb9-b49f-4646-87a5-340028348160_SetDate">
    <vt:lpwstr>2023-10-25T10:59:34Z</vt:lpwstr>
  </property>
  <property fmtid="{D5CDD505-2E9C-101B-9397-08002B2CF9AE}" pid="4" name="MSIP_Label_30286cb9-b49f-4646-87a5-340028348160_Method">
    <vt:lpwstr>Standard</vt:lpwstr>
  </property>
  <property fmtid="{D5CDD505-2E9C-101B-9397-08002B2CF9AE}" pid="5" name="MSIP_Label_30286cb9-b49f-4646-87a5-340028348160_Name">
    <vt:lpwstr>30286cb9-b49f-4646-87a5-340028348160</vt:lpwstr>
  </property>
  <property fmtid="{D5CDD505-2E9C-101B-9397-08002B2CF9AE}" pid="6" name="MSIP_Label_30286cb9-b49f-4646-87a5-340028348160_SiteId">
    <vt:lpwstr>cba9e115-3016-4462-a1ab-a565cba0cdf1</vt:lpwstr>
  </property>
  <property fmtid="{D5CDD505-2E9C-101B-9397-08002B2CF9AE}" pid="7" name="MSIP_Label_30286cb9-b49f-4646-87a5-340028348160_ActionId">
    <vt:lpwstr>edc9f2f4-e1a5-4c01-9ecd-162f96086896</vt:lpwstr>
  </property>
  <property fmtid="{D5CDD505-2E9C-101B-9397-08002B2CF9AE}" pid="8" name="MSIP_Label_30286cb9-b49f-4646-87a5-340028348160_ContentBits">
    <vt:lpwstr>1</vt:lpwstr>
  </property>
</Properties>
</file>